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72" r:id="rId3"/>
    <p:sldId id="681" r:id="rId4"/>
    <p:sldId id="639" r:id="rId5"/>
    <p:sldId id="640" r:id="rId6"/>
    <p:sldId id="641" r:id="rId7"/>
    <p:sldId id="642" r:id="rId8"/>
    <p:sldId id="643" r:id="rId9"/>
    <p:sldId id="723" r:id="rId10"/>
    <p:sldId id="273" r:id="rId11"/>
    <p:sldId id="509" r:id="rId12"/>
    <p:sldId id="543" r:id="rId13"/>
    <p:sldId id="548" r:id="rId14"/>
    <p:sldId id="549" r:id="rId15"/>
    <p:sldId id="550" r:id="rId16"/>
    <p:sldId id="552" r:id="rId17"/>
    <p:sldId id="553" r:id="rId18"/>
    <p:sldId id="554" r:id="rId19"/>
    <p:sldId id="602" r:id="rId20"/>
    <p:sldId id="603" r:id="rId21"/>
    <p:sldId id="555" r:id="rId22"/>
    <p:sldId id="551" r:id="rId23"/>
    <p:sldId id="605" r:id="rId24"/>
    <p:sldId id="606" r:id="rId25"/>
    <p:sldId id="607" r:id="rId26"/>
    <p:sldId id="608" r:id="rId27"/>
    <p:sldId id="609" r:id="rId28"/>
    <p:sldId id="612" r:id="rId29"/>
    <p:sldId id="546" r:id="rId30"/>
    <p:sldId id="610" r:id="rId31"/>
    <p:sldId id="547" r:id="rId32"/>
    <p:sldId id="510" r:id="rId33"/>
    <p:sldId id="511" r:id="rId34"/>
    <p:sldId id="520" r:id="rId35"/>
  </p:sldIdLst>
  <p:sldSz cx="12192000" cy="6858000"/>
  <p:notesSz cx="10234613" cy="7104063"/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326E4C"/>
    <a:srgbClr val="850A09"/>
    <a:srgbClr val="21FF06"/>
    <a:srgbClr val="FDC087"/>
    <a:srgbClr val="0F80FF"/>
    <a:srgbClr val="C2FFC1"/>
    <a:srgbClr val="FD6666"/>
    <a:srgbClr val="FD8008"/>
    <a:srgbClr val="1AB9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76" y="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66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660"/>
            </a:lvl1pPr>
          </a:lstStyle>
          <a:p>
            <a:fld id="{0F9B84EA-7D68-4D60-9CB1-D50884785D1C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66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66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object 12"/>
          <p:cNvSpPr/>
          <p:nvPr userDrawn="1"/>
        </p:nvSpPr>
        <p:spPr>
          <a:xfrm>
            <a:off x="1047115" y="0"/>
            <a:ext cx="11144885" cy="685990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 userDrawn="1"/>
        </p:nvSpPr>
        <p:spPr>
          <a:xfrm>
            <a:off x="0" y="-23495"/>
            <a:ext cx="12192000" cy="6883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47750" y="937895"/>
            <a:ext cx="10631805" cy="2387600"/>
          </a:xfrm>
        </p:spPr>
        <p:txBody>
          <a:bodyPr anchor="b" anchorCtr="0"/>
          <a:lstStyle>
            <a:lvl1pPr algn="l">
              <a:defRPr sz="72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矩形 2"/>
          <p:cNvSpPr/>
          <p:nvPr userDrawn="1"/>
        </p:nvSpPr>
        <p:spPr>
          <a:xfrm>
            <a:off x="1047115" y="3553460"/>
            <a:ext cx="2115820" cy="72000"/>
          </a:xfrm>
          <a:prstGeom prst="rect">
            <a:avLst/>
          </a:prstGeom>
          <a:solidFill>
            <a:srgbClr val="F4D6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solidFill>
          <a:srgbClr val="1AB9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3"/>
          <p:cNvSpPr/>
          <p:nvPr userDrawn="1"/>
        </p:nvSpPr>
        <p:spPr>
          <a:xfrm>
            <a:off x="0" y="0"/>
            <a:ext cx="12192635" cy="68580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0" y="0"/>
                </a:moveTo>
                <a:lnTo>
                  <a:pt x="9143999" y="0"/>
                </a:lnTo>
                <a:lnTo>
                  <a:pt x="9143999" y="5143499"/>
                </a:lnTo>
                <a:lnTo>
                  <a:pt x="0" y="5143499"/>
                </a:lnTo>
                <a:lnTo>
                  <a:pt x="0" y="0"/>
                </a:lnTo>
                <a:close/>
              </a:path>
            </a:pathLst>
          </a:custGeom>
          <a:solidFill>
            <a:srgbClr val="00253E">
              <a:alpha val="6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矩形 9"/>
          <p:cNvSpPr/>
          <p:nvPr userDrawn="1"/>
        </p:nvSpPr>
        <p:spPr>
          <a:xfrm>
            <a:off x="6782435" y="1450340"/>
            <a:ext cx="4906010" cy="3382010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1064260" y="1449705"/>
            <a:ext cx="4375785" cy="3381375"/>
          </a:xfrm>
        </p:spPr>
        <p:txBody>
          <a:bodyPr anchor="ctr" anchorCtr="0"/>
          <a:lstStyle>
            <a:lvl1pPr algn="just">
              <a:defRPr sz="4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矩形 5"/>
          <p:cNvSpPr/>
          <p:nvPr userDrawn="1"/>
        </p:nvSpPr>
        <p:spPr>
          <a:xfrm>
            <a:off x="837565" y="1372235"/>
            <a:ext cx="4860000" cy="76200"/>
          </a:xfrm>
          <a:prstGeom prst="rect">
            <a:avLst/>
          </a:prstGeom>
          <a:solidFill>
            <a:srgbClr val="2A8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838835" y="4831715"/>
            <a:ext cx="4860000" cy="76200"/>
          </a:xfrm>
          <a:prstGeom prst="rect">
            <a:avLst/>
          </a:prstGeom>
          <a:solidFill>
            <a:srgbClr val="2A8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half" idx="1"/>
          </p:nvPr>
        </p:nvSpPr>
        <p:spPr>
          <a:xfrm>
            <a:off x="6992620" y="1450340"/>
            <a:ext cx="4471035" cy="3382010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>
                <a:solidFill>
                  <a:srgbClr val="1AB9A5"/>
                </a:solidFill>
              </a:defRPr>
            </a:lvl1pPr>
            <a:lvl2pPr>
              <a:lnSpc>
                <a:spcPct val="100000"/>
              </a:lnSpc>
              <a:defRPr>
                <a:solidFill>
                  <a:srgbClr val="1AB9A5"/>
                </a:solidFill>
              </a:defRPr>
            </a:lvl2pPr>
            <a:lvl3pPr>
              <a:lnSpc>
                <a:spcPct val="100000"/>
              </a:lnSpc>
              <a:defRPr>
                <a:solidFill>
                  <a:srgbClr val="1AB9A5"/>
                </a:solidFill>
              </a:defRPr>
            </a:lvl3pPr>
            <a:lvl4pPr>
              <a:lnSpc>
                <a:spcPct val="100000"/>
              </a:lnSpc>
              <a:defRPr>
                <a:solidFill>
                  <a:srgbClr val="1AB9A5"/>
                </a:solidFill>
              </a:defRPr>
            </a:lvl4pPr>
            <a:lvl5pPr>
              <a:lnSpc>
                <a:spcPct val="100000"/>
              </a:lnSpc>
              <a:defRPr>
                <a:solidFill>
                  <a:srgbClr val="1AB9A5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4960620" cy="6858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5450" y="1445895"/>
            <a:ext cx="4109720" cy="1379220"/>
          </a:xfrm>
        </p:spPr>
        <p:txBody>
          <a:bodyPr anchor="b" anchorCtr="0"/>
          <a:lstStyle>
            <a:lvl1pPr>
              <a:defRPr sz="4800" b="1">
                <a:solidFill>
                  <a:srgbClr val="00253E"/>
                </a:solidFill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416560" y="2971800"/>
            <a:ext cx="1466215" cy="90170"/>
          </a:xfrm>
          <a:prstGeom prst="rect">
            <a:avLst/>
          </a:prstGeom>
          <a:solidFill>
            <a:srgbClr val="0025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5400675" y="904875"/>
            <a:ext cx="6436995" cy="5229225"/>
          </a:xfrm>
        </p:spPr>
        <p:txBody>
          <a:bodyPr/>
          <a:lstStyle>
            <a:lvl1pPr>
              <a:lnSpc>
                <a:spcPct val="150000"/>
              </a:lnSpc>
              <a:buClr>
                <a:srgbClr val="000000"/>
              </a:buClr>
              <a:buFont typeface="Wingdings" panose="05000000000000000000" charset="0"/>
              <a:buChar char=""/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303655"/>
            <a:ext cx="10515600" cy="4722495"/>
          </a:xfrm>
        </p:spPr>
        <p:txBody>
          <a:bodyPr/>
          <a:lstStyle>
            <a:lvl1pPr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/>
            </a:lvl1pPr>
            <a:lvl2pPr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/>
            </a:lvl2pPr>
            <a:lvl3pPr eaLnBrk="1" fontAlgn="auto" latinLnBrk="0" hangingPunct="1">
              <a:lnSpc>
                <a:spcPct val="110000"/>
              </a:lnSpc>
              <a:buClr>
                <a:srgbClr val="1AB9A5"/>
              </a:buClr>
              <a:buFont typeface="Wingdings" panose="05000000000000000000" charset="0"/>
              <a:buChar char=""/>
              <a:defRPr/>
            </a:lvl3pPr>
            <a:lvl4pPr>
              <a:lnSpc>
                <a:spcPct val="100000"/>
              </a:lnSpc>
              <a:buClr>
                <a:srgbClr val="1AB9A5"/>
              </a:buClr>
              <a:buFont typeface="Wingdings" panose="05000000000000000000" charset="0"/>
              <a:buChar char=""/>
              <a:defRPr/>
            </a:lvl4pPr>
            <a:lvl5pPr>
              <a:lnSpc>
                <a:spcPct val="100000"/>
              </a:lnSpc>
              <a:buClr>
                <a:srgbClr val="1AB9A5"/>
              </a:buClr>
              <a:buFont typeface="Wingdings" panose="05000000000000000000" charset="0"/>
              <a:buChar char=""/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</a:p>
          <a:p>
            <a:pPr lvl="1"/>
            <a:r>
              <a:rPr lang="zh-CN" altLang="en-US"/>
              <a:t> 第二级</a:t>
            </a:r>
          </a:p>
          <a:p>
            <a:pPr lvl="2"/>
            <a:r>
              <a:rPr lang="zh-CN" altLang="en-US"/>
              <a:t> 第三级</a:t>
            </a:r>
          </a:p>
          <a:p>
            <a:pPr lvl="3"/>
            <a:r>
              <a:rPr lang="zh-CN" altLang="en-US"/>
              <a:t> 第四级</a:t>
            </a:r>
          </a:p>
          <a:p>
            <a:pPr lvl="4"/>
            <a:r>
              <a:rPr lang="zh-CN" altLang="en-US"/>
              <a:t> 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995" y="360045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467995" y="1058545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360" y="351790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467995" y="1050290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995" y="360045"/>
            <a:ext cx="6043930" cy="770255"/>
          </a:xfrm>
        </p:spPr>
        <p:txBody>
          <a:bodyPr anchor="ctr" anchorCtr="0"/>
          <a:lstStyle>
            <a:lvl1pPr>
              <a:defRPr sz="36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467995" y="1454785"/>
            <a:ext cx="5664200" cy="4722495"/>
          </a:xfrm>
        </p:spPr>
        <p:txBody>
          <a:bodyPr/>
          <a:lstStyle>
            <a:lvl1pPr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n"/>
              <a:defRPr/>
            </a:lvl1pPr>
            <a:lvl2pPr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Char char="¨"/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</a:p>
          <a:p>
            <a:pPr lvl="1"/>
            <a:r>
              <a:rPr lang="zh-CN" altLang="en-US"/>
              <a:t> 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467995" y="1058545"/>
            <a:ext cx="6480000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67995" y="939800"/>
            <a:ext cx="10515600" cy="645795"/>
          </a:xfrm>
        </p:spPr>
        <p:txBody>
          <a:bodyPr/>
          <a:lstStyle>
            <a:lvl1pPr marL="0" indent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None/>
              <a:defRPr sz="2400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defRPr>
            </a:lvl1pPr>
            <a:lvl2pPr marL="4572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2pPr>
            <a:lvl3pPr marL="9144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3pPr>
            <a:lvl4pPr marL="13716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4pPr>
            <a:lvl5pPr marL="18288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995" y="360045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467995" y="1514475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67995" y="939800"/>
            <a:ext cx="10515600" cy="645795"/>
          </a:xfrm>
        </p:spPr>
        <p:txBody>
          <a:bodyPr/>
          <a:lstStyle>
            <a:lvl1pPr marL="0" indent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None/>
              <a:defRPr sz="2400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defRPr>
            </a:lvl1pPr>
            <a:lvl2pPr marL="4572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2pPr>
            <a:lvl3pPr marL="9144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3pPr>
            <a:lvl4pPr marL="13716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4pPr>
            <a:lvl5pPr marL="1828800" indent="0">
              <a:lnSpc>
                <a:spcPct val="150000"/>
              </a:lnSpc>
              <a:buClr>
                <a:srgbClr val="1AB9A5"/>
              </a:buClr>
              <a:buFont typeface="Wingdings" panose="05000000000000000000" charset="0"/>
              <a:buNone/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995" y="360045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467995" y="1514475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idx="13" hasCustomPrompt="1"/>
          </p:nvPr>
        </p:nvSpPr>
        <p:spPr>
          <a:xfrm>
            <a:off x="838200" y="1797685"/>
            <a:ext cx="10515600" cy="4228465"/>
          </a:xfrm>
        </p:spPr>
        <p:txBody>
          <a:bodyPr/>
          <a:lstStyle>
            <a:lvl1pPr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/>
            </a:lvl1pPr>
            <a:lvl2pPr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/>
            </a:lvl2pPr>
            <a:lvl3pPr eaLnBrk="1" fontAlgn="auto" latinLnBrk="0" hangingPunct="1">
              <a:lnSpc>
                <a:spcPct val="110000"/>
              </a:lnSpc>
              <a:buClr>
                <a:srgbClr val="1AB9A5"/>
              </a:buClr>
              <a:buFont typeface="Wingdings" panose="05000000000000000000" charset="0"/>
              <a:buChar char=""/>
              <a:defRPr/>
            </a:lvl3pPr>
            <a:lvl4pPr>
              <a:lnSpc>
                <a:spcPct val="100000"/>
              </a:lnSpc>
              <a:buClr>
                <a:srgbClr val="1AB9A5"/>
              </a:buClr>
              <a:buFont typeface="Wingdings" panose="05000000000000000000" charset="0"/>
              <a:buChar char=""/>
              <a:defRPr/>
            </a:lvl4pPr>
            <a:lvl5pPr>
              <a:lnSpc>
                <a:spcPct val="100000"/>
              </a:lnSpc>
              <a:buClr>
                <a:srgbClr val="1AB9A5"/>
              </a:buClr>
              <a:buFont typeface="Wingdings" panose="05000000000000000000" charset="0"/>
              <a:buChar char=""/>
              <a:defRPr/>
            </a:lvl5pPr>
          </a:lstStyle>
          <a:p>
            <a:pPr lvl="0"/>
            <a:r>
              <a:rPr lang="zh-CN" altLang="en-US"/>
              <a:t> 单击此处编辑母版文本样式</a:t>
            </a:r>
          </a:p>
          <a:p>
            <a:pPr lvl="1"/>
            <a:r>
              <a:rPr lang="zh-CN" altLang="en-US"/>
              <a:t> 第二级</a:t>
            </a:r>
          </a:p>
          <a:p>
            <a:pPr lvl="2"/>
            <a:r>
              <a:rPr lang="zh-CN" altLang="en-US"/>
              <a:t> 第三级</a:t>
            </a:r>
          </a:p>
          <a:p>
            <a:pPr lvl="3"/>
            <a:r>
              <a:rPr lang="zh-CN" altLang="en-US"/>
              <a:t> 第四级</a:t>
            </a:r>
          </a:p>
          <a:p>
            <a:pPr lvl="4"/>
            <a:r>
              <a:rPr lang="zh-CN" altLang="en-US"/>
              <a:t> 第五级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467360" y="351790"/>
            <a:ext cx="10515600" cy="770255"/>
          </a:xfrm>
        </p:spPr>
        <p:txBody>
          <a:bodyPr anchor="ctr" anchorCtr="0"/>
          <a:lstStyle>
            <a:lvl1pPr>
              <a:defRPr sz="3600" b="1">
                <a:latin typeface="Source Han Sans SC Bold" panose="020B0400000000000000" charset="-122"/>
                <a:ea typeface="Source Han Sans SC Bold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" name="矩形 9"/>
          <p:cNvSpPr/>
          <p:nvPr userDrawn="1"/>
        </p:nvSpPr>
        <p:spPr>
          <a:xfrm>
            <a:off x="467995" y="1058545"/>
            <a:ext cx="10885805" cy="720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2022/7/2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67360" y="351790"/>
            <a:ext cx="10515600" cy="770255"/>
          </a:xfrm>
        </p:spPr>
        <p:txBody>
          <a:bodyPr anchor="ctr" anchorCtr="0"/>
          <a:lstStyle>
            <a:lvl1pPr>
              <a:defRPr sz="3600">
                <a:latin typeface="Source Han Sans SC Regular" panose="020B0400000000000000" charset="-122"/>
                <a:ea typeface="Source Han Sans SC Regular" panose="020B0400000000000000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ource Han Sans SC Regular" panose="020B0400000000000000" charset="-122"/>
          <a:ea typeface="Source Han Sans SC Regular" panose="020B0400000000000000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ource Han Sans SC Regular" panose="020B0400000000000000" charset="-122"/>
          <a:ea typeface="Source Han Sans SC Regular" panose="020B0400000000000000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ource Han Sans SC Regular" panose="020B0400000000000000" charset="-122"/>
          <a:ea typeface="Source Han Sans SC Regular" panose="020B0400000000000000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Han Sans SC Regular" panose="020B0400000000000000" charset="-122"/>
          <a:ea typeface="Source Han Sans SC Regular" panose="020B0400000000000000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Han Sans SC Regular" panose="020B0400000000000000" charset="-122"/>
          <a:ea typeface="Source Han Sans SC Regular" panose="020B04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Spring</a:t>
            </a:r>
            <a:r>
              <a:rPr lang="zh-CN" altLang="en-US"/>
              <a:t>生命周期</a:t>
            </a:r>
          </a:p>
        </p:txBody>
      </p:sp>
      <p:sp>
        <p:nvSpPr>
          <p:cNvPr id="4" name="矩形 3"/>
          <p:cNvSpPr/>
          <p:nvPr/>
        </p:nvSpPr>
        <p:spPr>
          <a:xfrm>
            <a:off x="1047750" y="3637280"/>
            <a:ext cx="11143615" cy="10217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l"/>
            <a:r>
              <a:rPr lang="zh-CN" altLang="en-US" sz="2400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了解</a:t>
            </a:r>
            <a:r>
              <a:rPr lang="en-US" altLang="zh-CN" sz="2400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Spring Bean</a:t>
            </a:r>
            <a:r>
              <a:rPr lang="zh-CN" altLang="en-US" sz="2400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生命周期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议程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67995" y="1454785"/>
            <a:ext cx="5584190" cy="4722495"/>
          </a:xfrm>
        </p:spPr>
        <p:txBody>
          <a:bodyPr>
            <a:normAutofit lnSpcReduction="20000"/>
          </a:bodyPr>
          <a:lstStyle/>
          <a:p>
            <a:r>
              <a:rPr lang="en-US" altLang="zh-CN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 </a:t>
            </a:r>
            <a:r>
              <a:rPr 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Spring Bean</a:t>
            </a:r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生命周期</a:t>
            </a:r>
          </a:p>
          <a:p>
            <a:pPr lvl="1"/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 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第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1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阶段：初始化</a:t>
            </a:r>
          </a:p>
          <a:p>
            <a:pPr lvl="1"/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 第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2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阶段：使用</a:t>
            </a:r>
          </a:p>
          <a:p>
            <a:pPr lvl="1"/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 第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3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阶段：销毁</a:t>
            </a:r>
            <a:endParaRPr lang="en-US" altLang="zh-CN" b="1">
              <a:latin typeface="Source Han Sans SC Bold" panose="020B0400000000000000" charset="-122"/>
              <a:ea typeface="Source Han Sans SC Bold" panose="020B0400000000000000" charset="-122"/>
              <a:cs typeface="Source Han Sans SC Bold" panose="020B0400000000000000" charset="-122"/>
            </a:endParaRPr>
          </a:p>
          <a:p>
            <a:r>
              <a:rPr lang="en-US" altLang="zh-CN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 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关于创建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Bean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的更多内容</a:t>
            </a:r>
          </a:p>
        </p:txBody>
      </p:sp>
      <p:pic>
        <p:nvPicPr>
          <p:cNvPr id="6" name="图片 5" descr="截屏2021-04-16 11.07.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185" y="0"/>
            <a:ext cx="613981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3625850"/>
          </a:xfrm>
        </p:spPr>
        <p:txBody>
          <a:bodyPr/>
          <a:lstStyle/>
          <a:p>
            <a:r>
              <a:rPr lang="en-US" altLang="zh-CN"/>
              <a:t> Spring Bean</a:t>
            </a:r>
            <a:r>
              <a:rPr lang="zh-CN" altLang="en-US"/>
              <a:t>容器的运行经历了</a:t>
            </a:r>
            <a:r>
              <a:rPr lang="en-US" altLang="zh-CN"/>
              <a:t>3</a:t>
            </a:r>
            <a:r>
              <a:rPr lang="zh-CN" altLang="en-US"/>
              <a:t>个不同阶段</a:t>
            </a:r>
          </a:p>
          <a:p>
            <a:pPr lvl="1"/>
            <a:r>
              <a:rPr lang="zh-CN" altLang="en-US"/>
              <a:t> 初始化</a:t>
            </a:r>
          </a:p>
          <a:p>
            <a:pPr lvl="2"/>
            <a:r>
              <a:rPr lang="zh-CN" altLang="en-US"/>
              <a:t> </a:t>
            </a:r>
            <a:r>
              <a:rPr lang="en-US" altLang="zh-CN"/>
              <a:t>Spring Bean</a:t>
            </a:r>
            <a:r>
              <a:rPr lang="zh-CN" altLang="en-US"/>
              <a:t>被创建</a:t>
            </a:r>
          </a:p>
          <a:p>
            <a:pPr lvl="2"/>
            <a:r>
              <a:rPr lang="zh-CN" altLang="en-US"/>
              <a:t> 发生依赖注入</a:t>
            </a:r>
          </a:p>
          <a:p>
            <a:pPr lvl="1"/>
            <a:r>
              <a:rPr lang="zh-CN" altLang="en-US"/>
              <a:t> 使用</a:t>
            </a:r>
          </a:p>
          <a:p>
            <a:pPr lvl="2"/>
            <a:r>
              <a:rPr lang="zh-CN" altLang="en-US"/>
              <a:t> 在应用程序中可以使用</a:t>
            </a:r>
            <a:r>
              <a:rPr lang="en-US" altLang="zh-CN"/>
              <a:t>Bean</a:t>
            </a:r>
            <a:endParaRPr lang="zh-CN" altLang="en-US"/>
          </a:p>
          <a:p>
            <a:pPr lvl="1"/>
            <a:r>
              <a:rPr lang="zh-CN" altLang="en-US"/>
              <a:t> 销毁</a:t>
            </a:r>
          </a:p>
          <a:p>
            <a:pPr lvl="2"/>
            <a:r>
              <a:rPr lang="zh-CN" altLang="en-US"/>
              <a:t> </a:t>
            </a:r>
            <a:r>
              <a:rPr lang="en-US" altLang="zh-CN"/>
              <a:t>Bean</a:t>
            </a:r>
            <a:r>
              <a:rPr lang="zh-CN" altLang="en-US"/>
              <a:t>被释放到垃圾回收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容器生命周期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38200" y="5207000"/>
            <a:ext cx="293179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i="1">
                <a:solidFill>
                  <a:srgbClr val="FF0000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我们再深入了解一下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8994775" y="1777365"/>
            <a:ext cx="2160000" cy="648000"/>
          </a:xfrm>
          <a:prstGeom prst="roundRect">
            <a:avLst>
              <a:gd name="adj" fmla="val 10111"/>
            </a:avLst>
          </a:prstGeom>
          <a:solidFill>
            <a:srgbClr val="FD8008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初始化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8994775" y="3324225"/>
            <a:ext cx="2160000" cy="64800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使用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994775" y="4871085"/>
            <a:ext cx="2160000" cy="648000"/>
          </a:xfrm>
          <a:prstGeom prst="roundRect">
            <a:avLst>
              <a:gd name="adj" fmla="val 10111"/>
            </a:avLst>
          </a:prstGeom>
          <a:solidFill>
            <a:srgbClr val="0F80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销毁</a:t>
            </a:r>
          </a:p>
        </p:txBody>
      </p:sp>
      <p:cxnSp>
        <p:nvCxnSpPr>
          <p:cNvPr id="7" name="直接箭头连接符 6"/>
          <p:cNvCxnSpPr>
            <a:stCxn id="10" idx="2"/>
            <a:endCxn id="5" idx="0"/>
          </p:cNvCxnSpPr>
          <p:nvPr/>
        </p:nvCxnSpPr>
        <p:spPr>
          <a:xfrm>
            <a:off x="10074910" y="2425065"/>
            <a:ext cx="0" cy="89916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stCxn id="5" idx="2"/>
          </p:cNvCxnSpPr>
          <p:nvPr/>
        </p:nvCxnSpPr>
        <p:spPr>
          <a:xfrm flipH="1">
            <a:off x="10065385" y="3971925"/>
            <a:ext cx="9525" cy="88519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议程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67995" y="1454785"/>
            <a:ext cx="5584190" cy="4722495"/>
          </a:xfrm>
        </p:spPr>
        <p:txBody>
          <a:bodyPr>
            <a:normAutofit lnSpcReduction="20000"/>
          </a:bodyPr>
          <a:lstStyle/>
          <a:p>
            <a:r>
              <a:rPr lang="en-US" altLang="zh-CN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 </a:t>
            </a:r>
            <a:r>
              <a:rPr 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Spring Bean</a:t>
            </a:r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生命周期</a:t>
            </a:r>
          </a:p>
          <a:p>
            <a:pPr lvl="1"/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 第</a:t>
            </a:r>
            <a:r>
              <a:rPr lang="en-US" altLang="zh-CN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1</a:t>
            </a:r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阶段：初始化</a:t>
            </a:r>
            <a:endParaRPr lang="zh-CN" altLang="en-US"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  <a:p>
            <a:pPr lvl="1"/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 第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2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阶段：使用</a:t>
            </a:r>
          </a:p>
          <a:p>
            <a:pPr lvl="1"/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 第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3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阶段：销毁</a:t>
            </a:r>
            <a:endParaRPr lang="en-US" altLang="zh-CN" b="1">
              <a:latin typeface="Source Han Sans SC Bold" panose="020B0400000000000000" charset="-122"/>
              <a:ea typeface="Source Han Sans SC Bold" panose="020B0400000000000000" charset="-122"/>
              <a:cs typeface="Source Han Sans SC Bold" panose="020B0400000000000000" charset="-122"/>
            </a:endParaRPr>
          </a:p>
          <a:p>
            <a:r>
              <a:rPr lang="en-US" altLang="zh-CN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 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关于创建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Bean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的更多内容</a:t>
            </a:r>
          </a:p>
        </p:txBody>
      </p:sp>
      <p:pic>
        <p:nvPicPr>
          <p:cNvPr id="6" name="图片 5" descr="截屏2021-04-16 11.07.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185" y="0"/>
            <a:ext cx="6139815" cy="68580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052820" y="0"/>
            <a:ext cx="6139815" cy="6858000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8042275" y="1454785"/>
            <a:ext cx="2160000" cy="648000"/>
          </a:xfrm>
          <a:prstGeom prst="roundRect">
            <a:avLst>
              <a:gd name="adj" fmla="val 10111"/>
            </a:avLst>
          </a:prstGeom>
          <a:solidFill>
            <a:srgbClr val="FD8008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初始化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8042275" y="3001645"/>
            <a:ext cx="2160000" cy="648000"/>
          </a:xfrm>
          <a:prstGeom prst="roundRect">
            <a:avLst>
              <a:gd name="adj" fmla="val 10111"/>
            </a:avLst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使用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8042275" y="4548505"/>
            <a:ext cx="2160000" cy="648000"/>
          </a:xfrm>
          <a:prstGeom prst="roundRect">
            <a:avLst>
              <a:gd name="adj" fmla="val 10111"/>
            </a:avLst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销毁</a:t>
            </a:r>
          </a:p>
        </p:txBody>
      </p:sp>
      <p:cxnSp>
        <p:nvCxnSpPr>
          <p:cNvPr id="14" name="直接箭头连接符 13"/>
          <p:cNvCxnSpPr>
            <a:stCxn id="11" idx="2"/>
            <a:endCxn id="12" idx="0"/>
          </p:cNvCxnSpPr>
          <p:nvPr/>
        </p:nvCxnSpPr>
        <p:spPr>
          <a:xfrm>
            <a:off x="9122410" y="2102485"/>
            <a:ext cx="0" cy="89916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12" idx="2"/>
          </p:cNvCxnSpPr>
          <p:nvPr/>
        </p:nvCxnSpPr>
        <p:spPr>
          <a:xfrm flipH="1">
            <a:off x="9112885" y="3649345"/>
            <a:ext cx="9525" cy="88519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 初始化阶段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Spring Application Context</a:t>
            </a:r>
            <a:r>
              <a:rPr lang="zh-CN" altLang="en-US"/>
              <a:t>的生命周期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3"/>
          </p:nvPr>
        </p:nvSpPr>
        <p:spPr>
          <a:xfrm>
            <a:off x="838200" y="1797685"/>
            <a:ext cx="10515600" cy="638175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当上下文被创建时，初始化阶段就已经完成了</a:t>
            </a:r>
          </a:p>
        </p:txBody>
      </p:sp>
      <p:sp>
        <p:nvSpPr>
          <p:cNvPr id="6" name="矩形 5"/>
          <p:cNvSpPr/>
          <p:nvPr/>
        </p:nvSpPr>
        <p:spPr>
          <a:xfrm>
            <a:off x="1416050" y="2435860"/>
            <a:ext cx="9360000" cy="78105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通过配置创建应用程序上下文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ApplicationContext context = SpringApplication.run(AppConfig.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class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);</a:t>
            </a:r>
          </a:p>
        </p:txBody>
      </p:sp>
      <p:sp>
        <p:nvSpPr>
          <p:cNvPr id="7" name="内容占位符 4"/>
          <p:cNvSpPr>
            <a:spLocks noGrp="1"/>
          </p:cNvSpPr>
          <p:nvPr/>
        </p:nvSpPr>
        <p:spPr>
          <a:xfrm>
            <a:off x="838200" y="3482975"/>
            <a:ext cx="10515600" cy="2035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</a:t>
            </a:r>
            <a:r>
              <a:rPr lang="zh-CN" altLang="en-US"/>
              <a:t>但是这个阶段究竟会发生什么？</a:t>
            </a:r>
          </a:p>
          <a:p>
            <a:pPr lvl="1"/>
            <a:r>
              <a:rPr lang="zh-CN" altLang="en-US"/>
              <a:t> </a:t>
            </a:r>
            <a:r>
              <a:rPr lang="en-US" altLang="zh-CN"/>
              <a:t>2</a:t>
            </a:r>
            <a:r>
              <a:rPr lang="zh-CN" altLang="en-US"/>
              <a:t>个独立步骤</a:t>
            </a:r>
          </a:p>
          <a:p>
            <a:pPr lvl="2"/>
            <a:r>
              <a:rPr lang="zh-CN" altLang="en-US"/>
              <a:t> 步骤</a:t>
            </a:r>
            <a:r>
              <a:rPr lang="en-US" altLang="zh-CN"/>
              <a:t>A</a:t>
            </a:r>
            <a:r>
              <a:rPr lang="zh-CN" altLang="en-US"/>
              <a:t>：加载并处理</a:t>
            </a:r>
            <a:r>
              <a:rPr lang="en-US" altLang="zh-CN"/>
              <a:t>Bean</a:t>
            </a:r>
            <a:r>
              <a:rPr lang="zh-CN" altLang="en-US"/>
              <a:t>的定义</a:t>
            </a:r>
          </a:p>
          <a:p>
            <a:pPr lvl="2"/>
            <a:r>
              <a:rPr lang="zh-CN" altLang="en-US"/>
              <a:t> 步骤</a:t>
            </a:r>
            <a:r>
              <a:rPr lang="en-US" altLang="zh-CN"/>
              <a:t>B</a:t>
            </a:r>
            <a:r>
              <a:rPr lang="zh-CN" altLang="en-US"/>
              <a:t>：执行</a:t>
            </a:r>
            <a:r>
              <a:rPr lang="en-US" altLang="zh-CN"/>
              <a:t>Bean</a:t>
            </a:r>
            <a:r>
              <a:rPr lang="zh-CN" altLang="en-US"/>
              <a:t>的创建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7936230" y="4522470"/>
            <a:ext cx="2160000" cy="648000"/>
          </a:xfrm>
          <a:prstGeom prst="roundRect">
            <a:avLst>
              <a:gd name="adj" fmla="val 10111"/>
            </a:avLst>
          </a:prstGeom>
          <a:solidFill>
            <a:srgbClr val="FD8008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初始化</a:t>
            </a:r>
          </a:p>
        </p:txBody>
      </p:sp>
      <p:cxnSp>
        <p:nvCxnSpPr>
          <p:cNvPr id="14" name="直接箭头连接符 13"/>
          <p:cNvCxnSpPr/>
          <p:nvPr/>
        </p:nvCxnSpPr>
        <p:spPr>
          <a:xfrm flipV="1">
            <a:off x="7630795" y="5287645"/>
            <a:ext cx="2771140" cy="1143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直接箭头连接符 24"/>
          <p:cNvCxnSpPr>
            <a:endCxn id="4" idx="1"/>
          </p:cNvCxnSpPr>
          <p:nvPr/>
        </p:nvCxnSpPr>
        <p:spPr>
          <a:xfrm>
            <a:off x="1016635" y="2023110"/>
            <a:ext cx="4221480" cy="1079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478280" y="4895215"/>
            <a:ext cx="10111740" cy="1381125"/>
          </a:xfrm>
          <a:prstGeom prst="rect">
            <a:avLst/>
          </a:prstGeom>
          <a:solidFill>
            <a:schemeClr val="bg1"/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9069705" y="1360805"/>
            <a:ext cx="2520315" cy="4916170"/>
          </a:xfrm>
          <a:prstGeom prst="rect">
            <a:avLst/>
          </a:prstGeom>
          <a:solidFill>
            <a:schemeClr val="bg1"/>
          </a:solidFill>
          <a:ln w="698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9007475" y="4930775"/>
            <a:ext cx="108000" cy="1432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4499610" y="5062220"/>
            <a:ext cx="6842760" cy="1040765"/>
          </a:xfrm>
          <a:prstGeom prst="roundRect">
            <a:avLst/>
          </a:prstGeom>
          <a:solidFill>
            <a:srgbClr val="1AB9A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373630" y="1363980"/>
            <a:ext cx="5114925" cy="1339215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Bean</a:t>
            </a:r>
            <a:r>
              <a:rPr lang="zh-CN" altLang="en-US"/>
              <a:t>初始化步骤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2805430" y="1674495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加载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的定义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5238115" y="167513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7030A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后处理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的定义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3439795" y="2441575"/>
            <a:ext cx="2982595" cy="517525"/>
          </a:xfrm>
          <a:prstGeom prst="roundRect">
            <a:avLst>
              <a:gd name="adj" fmla="val 10111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加载并处理</a:t>
            </a:r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的定义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9434195" y="1674495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查找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/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创建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它的依赖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9434195" y="285877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实例化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9434195" y="4043045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执行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Setter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注入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7029450" y="5150485"/>
            <a:ext cx="1791335" cy="551815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 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初始化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4758055" y="5227320"/>
            <a:ext cx="1245870" cy="64262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BPP</a:t>
            </a:r>
          </a:p>
        </p:txBody>
      </p:sp>
      <p:sp>
        <p:nvSpPr>
          <p:cNvPr id="14" name="圆角矩形 13"/>
          <p:cNvSpPr/>
          <p:nvPr/>
        </p:nvSpPr>
        <p:spPr>
          <a:xfrm>
            <a:off x="2022475" y="522732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FD6666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准备好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随时可用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6802120" y="5737860"/>
            <a:ext cx="2245995" cy="364490"/>
          </a:xfrm>
          <a:prstGeom prst="roundRect">
            <a:avLst>
              <a:gd name="adj" fmla="val 10111"/>
            </a:avLst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后处理器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7136765" y="6113780"/>
            <a:ext cx="2527935" cy="404495"/>
          </a:xfrm>
          <a:prstGeom prst="roundRect">
            <a:avLst>
              <a:gd name="adj" fmla="val 10111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创建并初始化</a:t>
            </a:r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endParaRPr lang="zh-CN" altLang="en-US" sz="2000" b="1">
              <a:solidFill>
                <a:schemeClr val="accent5">
                  <a:lumMod val="75000"/>
                </a:schemeClr>
              </a:solidFill>
              <a:latin typeface="Source Han Sans SC Bold" panose="020B0400000000000000" charset="-122"/>
              <a:ea typeface="Source Han Sans SC Bold" panose="020B0400000000000000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4885055" y="5354320"/>
            <a:ext cx="1245870" cy="64262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BPP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9719310" y="5227320"/>
            <a:ext cx="1245870" cy="64262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BPP</a:t>
            </a:r>
          </a:p>
        </p:txBody>
      </p:sp>
      <p:sp>
        <p:nvSpPr>
          <p:cNvPr id="24" name="圆角矩形 23"/>
          <p:cNvSpPr/>
          <p:nvPr/>
        </p:nvSpPr>
        <p:spPr>
          <a:xfrm>
            <a:off x="9846310" y="5354320"/>
            <a:ext cx="1245870" cy="64262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BPP</a:t>
            </a:r>
          </a:p>
        </p:txBody>
      </p:sp>
      <p:cxnSp>
        <p:nvCxnSpPr>
          <p:cNvPr id="26" name="直接箭头连接符 25"/>
          <p:cNvCxnSpPr>
            <a:stCxn id="4" idx="3"/>
            <a:endCxn id="7" idx="1"/>
          </p:cNvCxnSpPr>
          <p:nvPr/>
        </p:nvCxnSpPr>
        <p:spPr>
          <a:xfrm flipV="1">
            <a:off x="7029450" y="2020570"/>
            <a:ext cx="2404745" cy="63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7" idx="2"/>
            <a:endCxn id="8" idx="0"/>
          </p:cNvCxnSpPr>
          <p:nvPr/>
        </p:nvCxnSpPr>
        <p:spPr>
          <a:xfrm>
            <a:off x="10330180" y="2379345"/>
            <a:ext cx="0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8" idx="2"/>
            <a:endCxn id="9" idx="0"/>
          </p:cNvCxnSpPr>
          <p:nvPr/>
        </p:nvCxnSpPr>
        <p:spPr>
          <a:xfrm>
            <a:off x="10330180" y="3563620"/>
            <a:ext cx="0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9" idx="2"/>
            <a:endCxn id="23" idx="0"/>
          </p:cNvCxnSpPr>
          <p:nvPr/>
        </p:nvCxnSpPr>
        <p:spPr>
          <a:xfrm>
            <a:off x="10330180" y="4747895"/>
            <a:ext cx="12065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H="1">
            <a:off x="8837930" y="5574665"/>
            <a:ext cx="864000" cy="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H="1">
            <a:off x="6148070" y="5574665"/>
            <a:ext cx="864000" cy="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endCxn id="14" idx="3"/>
          </p:cNvCxnSpPr>
          <p:nvPr/>
        </p:nvCxnSpPr>
        <p:spPr>
          <a:xfrm flipH="1" flipV="1">
            <a:off x="3813810" y="5573395"/>
            <a:ext cx="936000" cy="444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flipH="1" flipV="1">
            <a:off x="1010285" y="5590540"/>
            <a:ext cx="1008000" cy="4445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圆角矩形 33"/>
          <p:cNvSpPr/>
          <p:nvPr/>
        </p:nvSpPr>
        <p:spPr>
          <a:xfrm>
            <a:off x="9236710" y="1195705"/>
            <a:ext cx="2186305" cy="34417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遍历所有</a:t>
            </a:r>
            <a:r>
              <a:rPr lang="en-US" altLang="zh-CN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</a:t>
            </a:r>
            <a:r>
              <a:rPr lang="zh-CN" altLang="en-US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……</a:t>
            </a:r>
          </a:p>
        </p:txBody>
      </p:sp>
      <p:sp>
        <p:nvSpPr>
          <p:cNvPr id="35" name="圆角矩形 34"/>
          <p:cNvSpPr/>
          <p:nvPr/>
        </p:nvSpPr>
        <p:spPr>
          <a:xfrm>
            <a:off x="6422390" y="3626485"/>
            <a:ext cx="1866900" cy="344805"/>
          </a:xfrm>
          <a:prstGeom prst="roundRect">
            <a:avLst>
              <a:gd name="adj" fmla="val 0"/>
            </a:avLst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依赖注入</a:t>
            </a:r>
          </a:p>
        </p:txBody>
      </p:sp>
      <p:cxnSp>
        <p:nvCxnSpPr>
          <p:cNvPr id="36" name="直接箭头连接符 35"/>
          <p:cNvCxnSpPr/>
          <p:nvPr/>
        </p:nvCxnSpPr>
        <p:spPr>
          <a:xfrm flipV="1">
            <a:off x="8124825" y="3217545"/>
            <a:ext cx="1309370" cy="432435"/>
          </a:xfrm>
          <a:prstGeom prst="straightConnector1">
            <a:avLst/>
          </a:prstGeom>
          <a:ln w="31750">
            <a:solidFill>
              <a:srgbClr val="850A09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>
            <a:off x="8150860" y="3869055"/>
            <a:ext cx="1283335" cy="532765"/>
          </a:xfrm>
          <a:prstGeom prst="straightConnector1">
            <a:avLst/>
          </a:prstGeom>
          <a:ln w="31750">
            <a:solidFill>
              <a:srgbClr val="850A09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1010285" y="3509010"/>
            <a:ext cx="360000" cy="360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478280" y="3509010"/>
            <a:ext cx="2579370" cy="3600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i="1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</a:rPr>
              <a:t>你此前已经见过的内容</a:t>
            </a:r>
          </a:p>
        </p:txBody>
      </p:sp>
      <p:sp>
        <p:nvSpPr>
          <p:cNvPr id="40" name="椭圆 39"/>
          <p:cNvSpPr/>
          <p:nvPr/>
        </p:nvSpPr>
        <p:spPr>
          <a:xfrm>
            <a:off x="558165" y="1848485"/>
            <a:ext cx="360000" cy="36000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555625" y="5412740"/>
            <a:ext cx="360000" cy="3600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3230245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配置类已经处理了</a:t>
            </a:r>
          </a:p>
          <a:p>
            <a:pPr lvl="1"/>
            <a:r>
              <a:rPr lang="zh-CN" altLang="en-US"/>
              <a:t> 扫描添加了</a:t>
            </a:r>
            <a:r>
              <a:rPr lang="en-US" altLang="zh-CN"/>
              <a:t>@Component</a:t>
            </a:r>
            <a:r>
              <a:rPr lang="zh-CN" altLang="en-US"/>
              <a:t>注解的类</a:t>
            </a:r>
          </a:p>
          <a:p>
            <a:r>
              <a:rPr lang="zh-CN" altLang="en-US"/>
              <a:t> </a:t>
            </a:r>
            <a:r>
              <a:rPr lang="en-US" altLang="zh-CN"/>
              <a:t>Bean</a:t>
            </a:r>
            <a:r>
              <a:rPr lang="zh-CN" altLang="en-US"/>
              <a:t>的定义添加到</a:t>
            </a:r>
            <a:r>
              <a:rPr lang="en-US" altLang="zh-CN"/>
              <a:t>BeanFactory</a:t>
            </a:r>
          </a:p>
          <a:p>
            <a:pPr lvl="1"/>
            <a:r>
              <a:rPr lang="en-US" altLang="zh-CN"/>
              <a:t> </a:t>
            </a:r>
            <a:r>
              <a:rPr lang="zh-CN" altLang="en-US"/>
              <a:t>每个都在其</a:t>
            </a:r>
            <a:r>
              <a:rPr lang="en-US" altLang="zh-CN"/>
              <a:t>id</a:t>
            </a:r>
            <a:r>
              <a:rPr lang="zh-CN" altLang="en-US"/>
              <a:t>和类型之下被索引</a:t>
            </a:r>
          </a:p>
          <a:p>
            <a:r>
              <a:rPr lang="zh-CN" altLang="en-US"/>
              <a:t> 尤其是</a:t>
            </a:r>
            <a:r>
              <a:rPr lang="en-US" altLang="zh-CN"/>
              <a:t>BeanFactoryPostProcessor</a:t>
            </a:r>
            <a:r>
              <a:rPr lang="zh-CN" altLang="en-US"/>
              <a:t>的</a:t>
            </a:r>
            <a:r>
              <a:rPr lang="en-US" altLang="zh-CN"/>
              <a:t>Bean</a:t>
            </a:r>
            <a:r>
              <a:rPr lang="zh-CN" altLang="en-US"/>
              <a:t>被调用</a:t>
            </a:r>
          </a:p>
          <a:p>
            <a:pPr lvl="1"/>
            <a:r>
              <a:rPr lang="zh-CN" altLang="en-US"/>
              <a:t> 能够修改任何</a:t>
            </a:r>
            <a:r>
              <a:rPr lang="en-US" altLang="zh-CN"/>
              <a:t>Bean</a:t>
            </a:r>
            <a:r>
              <a:rPr lang="zh-CN" altLang="en-US"/>
              <a:t>的定义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A</a:t>
            </a:r>
            <a:r>
              <a:rPr lang="zh-CN" altLang="en-US"/>
              <a:t>：加载并处理</a:t>
            </a:r>
            <a:r>
              <a:rPr lang="en-US" altLang="zh-CN"/>
              <a:t>Bean</a:t>
            </a:r>
            <a:r>
              <a:rPr lang="zh-CN" altLang="en-US"/>
              <a:t>的定义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2436495" y="4648200"/>
            <a:ext cx="8875395" cy="1594485"/>
            <a:chOff x="879" y="2148"/>
            <a:chExt cx="13977" cy="2511"/>
          </a:xfrm>
        </p:grpSpPr>
        <p:cxnSp>
          <p:nvCxnSpPr>
            <p:cNvPr id="25" name="直接箭头连接符 24"/>
            <p:cNvCxnSpPr>
              <a:endCxn id="4" idx="1"/>
            </p:cNvCxnSpPr>
            <p:nvPr/>
          </p:nvCxnSpPr>
          <p:spPr>
            <a:xfrm>
              <a:off x="1601" y="3186"/>
              <a:ext cx="6648" cy="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矩形 4"/>
            <p:cNvSpPr/>
            <p:nvPr/>
          </p:nvSpPr>
          <p:spPr>
            <a:xfrm>
              <a:off x="3738" y="2148"/>
              <a:ext cx="8055" cy="2109"/>
            </a:xfrm>
            <a:prstGeom prst="rect">
              <a:avLst/>
            </a:prstGeom>
            <a:noFill/>
            <a:ln w="635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4418" y="2637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加载</a:t>
              </a:r>
              <a:r>
                <a:rPr lang="en-US" altLang="zh-CN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Bean</a:t>
              </a:r>
            </a:p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的定义</a:t>
              </a:r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8249" y="2638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rgbClr val="7030A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后处理</a:t>
              </a:r>
              <a:r>
                <a:rPr lang="en-US" altLang="zh-CN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Bean</a:t>
              </a:r>
            </a:p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的定义</a:t>
              </a: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5417" y="3845"/>
              <a:ext cx="4697" cy="815"/>
            </a:xfrm>
            <a:prstGeom prst="roundRect">
              <a:avLst>
                <a:gd name="adj" fmla="val 10111"/>
              </a:avLst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accent5">
                      <a:lumMod val="75000"/>
                    </a:schemeClr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加载并处理</a:t>
              </a:r>
              <a:r>
                <a:rPr lang="en-US" altLang="zh-CN" sz="2000" b="1">
                  <a:solidFill>
                    <a:schemeClr val="accent5">
                      <a:lumMod val="75000"/>
                    </a:schemeClr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Bean</a:t>
              </a:r>
              <a:r>
                <a:rPr lang="zh-CN" altLang="en-US" sz="2000" b="1">
                  <a:solidFill>
                    <a:schemeClr val="accent5">
                      <a:lumMod val="75000"/>
                    </a:schemeClr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的定义</a:t>
              </a:r>
            </a:p>
          </p:txBody>
        </p:sp>
        <p:cxnSp>
          <p:nvCxnSpPr>
            <p:cNvPr id="26" name="直接箭头连接符 25"/>
            <p:cNvCxnSpPr>
              <a:stCxn id="4" idx="3"/>
            </p:cNvCxnSpPr>
            <p:nvPr/>
          </p:nvCxnSpPr>
          <p:spPr>
            <a:xfrm flipV="1">
              <a:off x="11070" y="3182"/>
              <a:ext cx="3787" cy="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椭圆 39"/>
            <p:cNvSpPr/>
            <p:nvPr/>
          </p:nvSpPr>
          <p:spPr>
            <a:xfrm>
              <a:off x="879" y="2911"/>
              <a:ext cx="567" cy="567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加载</a:t>
            </a:r>
            <a:r>
              <a:rPr lang="en-US" altLang="zh-CN"/>
              <a:t>Bean</a:t>
            </a:r>
            <a:r>
              <a:rPr lang="zh-CN" altLang="en-US"/>
              <a:t>的定义</a:t>
            </a:r>
          </a:p>
        </p:txBody>
      </p:sp>
      <p:sp>
        <p:nvSpPr>
          <p:cNvPr id="6" name="矩形 5"/>
          <p:cNvSpPr/>
          <p:nvPr/>
        </p:nvSpPr>
        <p:spPr>
          <a:xfrm>
            <a:off x="467360" y="1908175"/>
            <a:ext cx="6417310" cy="137350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@Bean</a:t>
            </a:r>
          </a:p>
          <a:p>
            <a:pPr algn="l"/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 transferService() { ... }</a:t>
            </a:r>
          </a:p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@Bean</a:t>
            </a: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public AccountRepository accountRepository() { ... }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67360" y="1330960"/>
            <a:ext cx="23368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AppConfig.java</a:t>
            </a:r>
          </a:p>
        </p:txBody>
      </p:sp>
      <p:sp>
        <p:nvSpPr>
          <p:cNvPr id="8" name="矩形 7"/>
          <p:cNvSpPr/>
          <p:nvPr/>
        </p:nvSpPr>
        <p:spPr>
          <a:xfrm>
            <a:off x="467360" y="4067810"/>
            <a:ext cx="6417310" cy="74295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@Bean</a:t>
            </a:r>
          </a:p>
          <a:p>
            <a:pPr algn="l"/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DataSource dataSource() { ... }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67360" y="3490595"/>
            <a:ext cx="43503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TestInfrastructureConfig.java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2169160" y="5270500"/>
            <a:ext cx="3464560" cy="808355"/>
          </a:xfrm>
          <a:prstGeom prst="roundRect">
            <a:avLst>
              <a:gd name="adj" fmla="val 10111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可以在创建任何对象</a:t>
            </a:r>
            <a:r>
              <a:rPr lang="zh-CN" altLang="en-US" sz="20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" panose="020B0400000000000000" charset="-122"/>
              </a:rPr>
              <a:t>之前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修改功能中任何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的定义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7727950" y="1528445"/>
            <a:ext cx="3593465" cy="2308225"/>
          </a:xfrm>
          <a:prstGeom prst="roundRect">
            <a:avLst>
              <a:gd name="adj" fmla="val 5212"/>
            </a:avLst>
          </a:prstGeom>
          <a:solidFill>
            <a:srgbClr val="C2FFC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ApplicationContext</a:t>
            </a:r>
          </a:p>
          <a:p>
            <a:pPr algn="ctr"/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是一个</a:t>
            </a:r>
          </a:p>
          <a:p>
            <a:pPr algn="ctr"/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BeanFactory</a:t>
            </a:r>
          </a:p>
        </p:txBody>
      </p:sp>
      <p:sp>
        <p:nvSpPr>
          <p:cNvPr id="12" name="矩形 11"/>
          <p:cNvSpPr/>
          <p:nvPr/>
        </p:nvSpPr>
        <p:spPr>
          <a:xfrm>
            <a:off x="7924165" y="2648585"/>
            <a:ext cx="3200400" cy="97472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</a:t>
            </a:r>
          </a:p>
          <a:p>
            <a:pPr algn="l"/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</a:t>
            </a:r>
          </a:p>
          <a:p>
            <a:pPr algn="l"/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dataSource</a:t>
            </a:r>
          </a:p>
        </p:txBody>
      </p:sp>
      <p:sp>
        <p:nvSpPr>
          <p:cNvPr id="13" name="矩形 12"/>
          <p:cNvSpPr/>
          <p:nvPr/>
        </p:nvSpPr>
        <p:spPr>
          <a:xfrm>
            <a:off x="7592695" y="5081270"/>
            <a:ext cx="3863340" cy="589280"/>
          </a:xfrm>
          <a:prstGeom prst="rect">
            <a:avLst/>
          </a:prstGeom>
          <a:solidFill>
            <a:srgbClr val="850A09"/>
          </a:solidFill>
          <a:ln w="19050">
            <a:solidFill>
              <a:schemeClr val="tx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chemeClr val="bg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BeanFactoryPostProcessors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874000" y="4608195"/>
            <a:ext cx="330073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postProcessBeanFactory()</a:t>
            </a:r>
          </a:p>
        </p:txBody>
      </p:sp>
      <p:cxnSp>
        <p:nvCxnSpPr>
          <p:cNvPr id="26" name="直接箭头连接符 25"/>
          <p:cNvCxnSpPr>
            <a:stCxn id="6" idx="3"/>
          </p:cNvCxnSpPr>
          <p:nvPr/>
        </p:nvCxnSpPr>
        <p:spPr>
          <a:xfrm>
            <a:off x="6884670" y="2595245"/>
            <a:ext cx="1050925" cy="35687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8" idx="3"/>
          </p:cNvCxnSpPr>
          <p:nvPr/>
        </p:nvCxnSpPr>
        <p:spPr>
          <a:xfrm flipV="1">
            <a:off x="6884670" y="3389630"/>
            <a:ext cx="1012190" cy="1049655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10" idx="3"/>
            <a:endCxn id="13" idx="1"/>
          </p:cNvCxnSpPr>
          <p:nvPr/>
        </p:nvCxnSpPr>
        <p:spPr>
          <a:xfrm flipV="1">
            <a:off x="5633720" y="5375910"/>
            <a:ext cx="1958975" cy="299085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1" idx="2"/>
            <a:endCxn id="13" idx="0"/>
          </p:cNvCxnSpPr>
          <p:nvPr/>
        </p:nvCxnSpPr>
        <p:spPr>
          <a:xfrm flipH="1">
            <a:off x="9524365" y="3836670"/>
            <a:ext cx="635" cy="1244600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内部扩展点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BeanFactoryPostProcessor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>
          <a:xfrm>
            <a:off x="838200" y="1797685"/>
            <a:ext cx="10515600" cy="320167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将转换应用于</a:t>
            </a:r>
            <a:r>
              <a:rPr lang="en-US" altLang="zh-CN"/>
              <a:t>Bean</a:t>
            </a:r>
            <a:r>
              <a:rPr lang="zh-CN" altLang="en-US"/>
              <a:t>定义</a:t>
            </a:r>
          </a:p>
          <a:p>
            <a:pPr lvl="1"/>
            <a:r>
              <a:rPr lang="zh-CN" altLang="en-US"/>
              <a:t> 在实际创建对象之前</a:t>
            </a:r>
          </a:p>
          <a:p>
            <a:r>
              <a:rPr lang="zh-CN" altLang="en-US"/>
              <a:t> 在</a:t>
            </a:r>
            <a:r>
              <a:rPr lang="en-US" altLang="zh-CN"/>
              <a:t>Spring</a:t>
            </a:r>
            <a:r>
              <a:rPr lang="zh-CN" altLang="en-US"/>
              <a:t>中提供的几个实用的实现</a:t>
            </a:r>
          </a:p>
          <a:p>
            <a:pPr lvl="1"/>
            <a:r>
              <a:rPr lang="zh-CN" altLang="en-US"/>
              <a:t> 读取属性，注册自定义作用域</a:t>
            </a:r>
          </a:p>
          <a:p>
            <a:r>
              <a:rPr lang="zh-CN" altLang="en-US"/>
              <a:t> 你可以自己写（不常见）</a:t>
            </a:r>
          </a:p>
          <a:p>
            <a:pPr lvl="1"/>
            <a:r>
              <a:rPr lang="zh-CN" altLang="en-US"/>
              <a:t> 实现</a:t>
            </a:r>
            <a:r>
              <a:rPr lang="en-US" altLang="zh-CN">
                <a:solidFill>
                  <a:srgbClr val="850A09"/>
                </a:solidFill>
              </a:rPr>
              <a:t>BeanFactoryPostProcessor</a:t>
            </a:r>
            <a:r>
              <a:rPr lang="zh-CN" altLang="en-US"/>
              <a:t>接口</a:t>
            </a:r>
          </a:p>
        </p:txBody>
      </p:sp>
      <p:sp>
        <p:nvSpPr>
          <p:cNvPr id="2" name="矩形 1"/>
          <p:cNvSpPr/>
          <p:nvPr/>
        </p:nvSpPr>
        <p:spPr>
          <a:xfrm>
            <a:off x="468630" y="4999355"/>
            <a:ext cx="11223625" cy="128778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interface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BeanFactoryPostProcessor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void</a:t>
            </a:r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postProcessBeanFacotry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</a:t>
            </a: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                       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ConfigurableListableBeanFactory beanFactory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)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320915" y="608330"/>
            <a:ext cx="3950970" cy="717550"/>
            <a:chOff x="9602" y="2831"/>
            <a:chExt cx="6222" cy="1130"/>
          </a:xfrm>
        </p:grpSpPr>
        <p:cxnSp>
          <p:nvCxnSpPr>
            <p:cNvPr id="9" name="直接箭头连接符 8"/>
            <p:cNvCxnSpPr/>
            <p:nvPr/>
          </p:nvCxnSpPr>
          <p:spPr>
            <a:xfrm>
              <a:off x="9602" y="3396"/>
              <a:ext cx="1701" cy="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9"/>
            <p:cNvSpPr/>
            <p:nvPr/>
          </p:nvSpPr>
          <p:spPr>
            <a:xfrm>
              <a:off x="11303" y="2831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rgbClr val="7030A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后处理</a:t>
              </a:r>
              <a:r>
                <a:rPr lang="en-US" altLang="zh-CN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Bean</a:t>
              </a:r>
            </a:p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的定义</a:t>
              </a:r>
            </a:p>
          </p:txBody>
        </p:sp>
        <p:cxnSp>
          <p:nvCxnSpPr>
            <p:cNvPr id="11" name="直接箭头连接符 10"/>
            <p:cNvCxnSpPr>
              <a:stCxn id="10" idx="3"/>
            </p:cNvCxnSpPr>
            <p:nvPr/>
          </p:nvCxnSpPr>
          <p:spPr>
            <a:xfrm flipV="1">
              <a:off x="14124" y="3395"/>
              <a:ext cx="1701" cy="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最常见的例子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BeanFactoryPostProcessor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>
          <a:xfrm>
            <a:off x="838200" y="1797685"/>
            <a:ext cx="10515600" cy="63881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回顾 </a:t>
            </a:r>
            <a:r>
              <a:rPr lang="en-US" altLang="zh-CN"/>
              <a:t>@Value </a:t>
            </a:r>
            <a:r>
              <a:rPr lang="zh-CN" altLang="en-US"/>
              <a:t>和 </a:t>
            </a:r>
            <a:r>
              <a:rPr lang="en-US" altLang="zh-CN"/>
              <a:t>${...} </a:t>
            </a:r>
            <a:r>
              <a:rPr lang="zh-CN" altLang="en-US"/>
              <a:t>变量</a:t>
            </a:r>
          </a:p>
        </p:txBody>
      </p:sp>
      <p:sp>
        <p:nvSpPr>
          <p:cNvPr id="8" name="矩形 7"/>
          <p:cNvSpPr/>
          <p:nvPr/>
        </p:nvSpPr>
        <p:spPr>
          <a:xfrm>
            <a:off x="1416050" y="2436495"/>
            <a:ext cx="9360000" cy="220218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@Configuration</a:t>
            </a:r>
          </a:p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@PropertySource(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classpath:/config/app.properties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 b="1">
              <a:solidFill>
                <a:srgbClr val="800002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ApplicationConfig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@Value(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${max.retries}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int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 maxRetries;</a:t>
            </a:r>
          </a:p>
          <a:p>
            <a:pPr algn="l"/>
            <a:r>
              <a:rPr lang="en-US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        </a:t>
            </a:r>
            <a:r>
              <a:rPr lang="en-US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...</a:t>
            </a:r>
            <a:endParaRPr lang="en-US" altLang="en-US" sz="2000" b="1">
              <a:solidFill>
                <a:srgbClr val="800002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9" name="内容占位符 5"/>
          <p:cNvSpPr>
            <a:spLocks noGrp="1"/>
          </p:cNvSpPr>
          <p:nvPr/>
        </p:nvSpPr>
        <p:spPr>
          <a:xfrm>
            <a:off x="838200" y="4804410"/>
            <a:ext cx="10515600" cy="1227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</a:t>
            </a:r>
            <a:r>
              <a:rPr lang="zh-CN" altLang="en-US"/>
              <a:t>使用</a:t>
            </a:r>
            <a:r>
              <a:rPr lang="en-US" altLang="zh-CN"/>
              <a:t>PropertySourcesPlaceholderConfigurer</a:t>
            </a:r>
            <a:r>
              <a:rPr lang="zh-CN" altLang="en-US"/>
              <a:t>来评估它们</a:t>
            </a:r>
          </a:p>
          <a:p>
            <a:pPr lvl="1"/>
            <a:r>
              <a:rPr lang="zh-CN" altLang="en-US"/>
              <a:t> 这是一个</a:t>
            </a:r>
            <a:r>
              <a:rPr lang="en-US" altLang="zh-CN"/>
              <a:t>BeanFactoryPostProcessor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7320915" y="608330"/>
            <a:ext cx="3950970" cy="717550"/>
            <a:chOff x="9602" y="2831"/>
            <a:chExt cx="6222" cy="1130"/>
          </a:xfrm>
        </p:grpSpPr>
        <p:cxnSp>
          <p:nvCxnSpPr>
            <p:cNvPr id="11" name="直接箭头连接符 10"/>
            <p:cNvCxnSpPr/>
            <p:nvPr/>
          </p:nvCxnSpPr>
          <p:spPr>
            <a:xfrm>
              <a:off x="9602" y="3396"/>
              <a:ext cx="1701" cy="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圆角矩形 11"/>
            <p:cNvSpPr/>
            <p:nvPr/>
          </p:nvSpPr>
          <p:spPr>
            <a:xfrm>
              <a:off x="11303" y="2831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rgbClr val="7030A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后处理</a:t>
              </a:r>
              <a:r>
                <a:rPr lang="en-US" altLang="zh-CN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Bean</a:t>
              </a:r>
            </a:p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的定义</a:t>
              </a:r>
            </a:p>
          </p:txBody>
        </p:sp>
        <p:cxnSp>
          <p:nvCxnSpPr>
            <p:cNvPr id="13" name="直接箭头连接符 12"/>
            <p:cNvCxnSpPr>
              <a:stCxn id="12" idx="3"/>
            </p:cNvCxnSpPr>
            <p:nvPr/>
          </p:nvCxnSpPr>
          <p:spPr>
            <a:xfrm flipV="1">
              <a:off x="14124" y="3395"/>
              <a:ext cx="1701" cy="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声明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BeanFactoryPostProcessor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>
          <a:xfrm>
            <a:off x="838200" y="1797685"/>
            <a:ext cx="10515600" cy="1365250"/>
          </a:xfrm>
        </p:spPr>
        <p:txBody>
          <a:bodyPr/>
          <a:lstStyle/>
          <a:p>
            <a:r>
              <a:rPr lang="en-US"/>
              <a:t> </a:t>
            </a:r>
            <a:r>
              <a:t>只需以</a:t>
            </a:r>
            <a:r>
              <a:rPr lang="zh-CN"/>
              <a:t>平时创建</a:t>
            </a:r>
            <a:r>
              <a:rPr lang="en-US" altLang="zh-CN"/>
              <a:t>Bean</a:t>
            </a:r>
            <a:r>
              <a:t>的方式</a:t>
            </a:r>
            <a:r>
              <a:rPr lang="zh-CN"/>
              <a:t>来</a:t>
            </a:r>
            <a:r>
              <a:t>创建</a:t>
            </a:r>
          </a:p>
          <a:p>
            <a:pPr lvl="1"/>
            <a:r>
              <a:t> </a:t>
            </a:r>
            <a:r>
              <a:rPr lang="zh-CN"/>
              <a:t>使用</a:t>
            </a:r>
            <a:r>
              <a:rPr lang="en-US" altLang="zh-CN"/>
              <a:t>@Bean</a:t>
            </a:r>
            <a:r>
              <a:rPr lang="zh-CN" altLang="en-US"/>
              <a:t>方法定义</a:t>
            </a:r>
          </a:p>
        </p:txBody>
      </p:sp>
      <p:sp>
        <p:nvSpPr>
          <p:cNvPr id="8" name="矩形 7"/>
          <p:cNvSpPr/>
          <p:nvPr/>
        </p:nvSpPr>
        <p:spPr>
          <a:xfrm>
            <a:off x="831215" y="2944495"/>
            <a:ext cx="10296525" cy="133604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Bean</a:t>
            </a:r>
            <a:endParaRPr lang="zh-CN" altLang="en-US" sz="2000" b="1">
              <a:solidFill>
                <a:srgbClr val="800002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static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BeanFacotoryPostProcessor myConfigurer()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return new 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MyConfigurationCustomizer();</a:t>
            </a:r>
            <a:endParaRPr lang="en-US" altLang="en-US" sz="2000" b="1">
              <a:solidFill>
                <a:srgbClr val="800002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31215" y="4514215"/>
            <a:ext cx="10296525" cy="100203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class 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MyConfigurationCustomizer </a:t>
            </a:r>
            <a:r>
              <a:rPr lang="en-US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BeanFacotoryPostProcessor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// 对配置进行定制，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例</a:t>
            </a:r>
            <a:r>
              <a:rPr 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如占位符语法等</a:t>
            </a:r>
            <a:endParaRPr lang="en-US" sz="2000" b="1">
              <a:solidFill>
                <a:srgbClr val="800002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320915" y="608330"/>
            <a:ext cx="3950970" cy="717550"/>
            <a:chOff x="9602" y="2831"/>
            <a:chExt cx="6222" cy="1130"/>
          </a:xfrm>
        </p:grpSpPr>
        <p:cxnSp>
          <p:nvCxnSpPr>
            <p:cNvPr id="11" name="直接箭头连接符 10"/>
            <p:cNvCxnSpPr/>
            <p:nvPr/>
          </p:nvCxnSpPr>
          <p:spPr>
            <a:xfrm>
              <a:off x="9602" y="3396"/>
              <a:ext cx="1701" cy="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圆角矩形 11"/>
            <p:cNvSpPr/>
            <p:nvPr/>
          </p:nvSpPr>
          <p:spPr>
            <a:xfrm>
              <a:off x="11303" y="2831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rgbClr val="7030A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后处理</a:t>
              </a:r>
              <a:r>
                <a:rPr lang="en-US" altLang="zh-CN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Bean</a:t>
              </a:r>
            </a:p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的定义</a:t>
              </a:r>
            </a:p>
          </p:txBody>
        </p:sp>
        <p:cxnSp>
          <p:nvCxnSpPr>
            <p:cNvPr id="13" name="直接箭头连接符 12"/>
            <p:cNvCxnSpPr>
              <a:stCxn id="12" idx="3"/>
            </p:cNvCxnSpPr>
            <p:nvPr/>
          </p:nvCxnSpPr>
          <p:spPr>
            <a:xfrm flipV="1">
              <a:off x="14124" y="3395"/>
              <a:ext cx="1701" cy="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模块目标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3855" indent="-351790">
              <a:lnSpc>
                <a:spcPct val="100000"/>
              </a:lnSpc>
              <a:buClr>
                <a:srgbClr val="138B7B"/>
              </a:buClr>
              <a:buSzPct val="80000"/>
              <a:buChar char="●"/>
              <a:tabLst>
                <a:tab pos="363855" algn="l"/>
                <a:tab pos="364490" algn="l"/>
              </a:tabLst>
            </a:pPr>
            <a:r>
              <a:rPr lang="zh-CN" altLang="en-US">
                <a:sym typeface="+mn-ea"/>
              </a:rPr>
              <a:t>生命周期注解</a:t>
            </a:r>
            <a:r>
              <a:rPr lang="en-US" altLang="zh-CN">
                <a:sym typeface="+mn-ea"/>
              </a:rPr>
              <a:t>@PostConstruct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@PreDestroy</a:t>
            </a:r>
            <a:endParaRPr lang="en-US" altLang="zh-CN"/>
          </a:p>
          <a:p>
            <a:pPr marL="363855" indent="-351790">
              <a:lnSpc>
                <a:spcPct val="100000"/>
              </a:lnSpc>
              <a:buClr>
                <a:srgbClr val="138B7B"/>
              </a:buClr>
              <a:buSzPct val="80000"/>
              <a:buChar char="●"/>
              <a:tabLst>
                <a:tab pos="363855" algn="l"/>
                <a:tab pos="364490" algn="l"/>
              </a:tabLst>
            </a:pPr>
            <a:r>
              <a:rPr lang="en-US" altLang="zh-CN">
                <a:sym typeface="+mn-ea"/>
              </a:rPr>
              <a:t>Spring Bean</a:t>
            </a:r>
            <a:r>
              <a:rPr lang="zh-CN" altLang="en-US">
                <a:sym typeface="+mn-ea"/>
              </a:rPr>
              <a:t>生命周期</a:t>
            </a:r>
          </a:p>
          <a:p>
            <a:pPr marL="363855" indent="-351790">
              <a:lnSpc>
                <a:spcPct val="100000"/>
              </a:lnSpc>
              <a:buClr>
                <a:srgbClr val="138B7B"/>
              </a:buClr>
              <a:buSzPct val="80000"/>
              <a:buChar char="●"/>
              <a:tabLst>
                <a:tab pos="363855" algn="l"/>
                <a:tab pos="364490" algn="l"/>
              </a:tabLst>
            </a:pPr>
            <a:r>
              <a:rPr lang="zh-CN" altLang="de-DE" dirty="0">
                <a:latin typeface="Arial" panose="020B0604020202020204"/>
                <a:cs typeface="Arial" panose="020B0604020202020204"/>
                <a:sym typeface="+mn-ea"/>
              </a:rPr>
              <a:t>使用</a:t>
            </a:r>
            <a:r>
              <a:rPr lang="de-DE" altLang="zh-CN" dirty="0" err="1">
                <a:latin typeface="Arial" panose="020B0604020202020204"/>
                <a:cs typeface="Arial" panose="020B0604020202020204"/>
                <a:sym typeface="+mn-ea"/>
              </a:rPr>
              <a:t>BeanFactoryPostProcessor</a:t>
            </a:r>
            <a:r>
              <a:rPr lang="zh-CN" altLang="de-DE" dirty="0">
                <a:latin typeface="Arial" panose="020B0604020202020204"/>
                <a:cs typeface="Arial" panose="020B0604020202020204"/>
                <a:sym typeface="+mn-ea"/>
              </a:rPr>
              <a:t>和</a:t>
            </a:r>
            <a:r>
              <a:rPr lang="de-DE" altLang="zh-CN" dirty="0" err="1">
                <a:latin typeface="Arial" panose="020B0604020202020204"/>
                <a:cs typeface="Arial" panose="020B0604020202020204"/>
                <a:sym typeface="+mn-ea"/>
              </a:rPr>
              <a:t>BeanPostProcessor</a:t>
            </a:r>
          </a:p>
          <a:p>
            <a:pPr marL="363855" indent="-351790">
              <a:lnSpc>
                <a:spcPct val="100000"/>
              </a:lnSpc>
              <a:buClr>
                <a:srgbClr val="138B7B"/>
              </a:buClr>
              <a:buSzPct val="80000"/>
              <a:buChar char="●"/>
              <a:tabLst>
                <a:tab pos="363855" algn="l"/>
                <a:tab pos="364490" algn="l"/>
              </a:tabLst>
            </a:pPr>
            <a:r>
              <a:rPr lang="zh-CN" altLang="en-US" dirty="0">
                <a:latin typeface="Arial" panose="020B0604020202020204"/>
                <a:cs typeface="Arial" panose="020B0604020202020204"/>
                <a:sym typeface="+mn-ea"/>
              </a:rPr>
              <a:t>解释</a:t>
            </a:r>
            <a:r>
              <a:rPr lang="de-DE" dirty="0">
                <a:latin typeface="Arial" panose="020B0604020202020204"/>
                <a:cs typeface="Arial" panose="020B0604020202020204"/>
                <a:sym typeface="+mn-ea"/>
              </a:rPr>
              <a:t>Spring</a:t>
            </a:r>
            <a:r>
              <a:rPr lang="zh-CN" altLang="en-US" dirty="0">
                <a:latin typeface="Arial" panose="020B0604020202020204"/>
                <a:cs typeface="Arial" panose="020B0604020202020204"/>
                <a:sym typeface="+mn-ea"/>
              </a:rPr>
              <a:t>代理如何在运行时添加行为</a:t>
            </a:r>
          </a:p>
          <a:p>
            <a:pPr marL="363855" indent="-351790">
              <a:lnSpc>
                <a:spcPct val="100000"/>
              </a:lnSpc>
              <a:buClr>
                <a:srgbClr val="138B7B"/>
              </a:buClr>
              <a:buSzPct val="80000"/>
              <a:buChar char="●"/>
              <a:tabLst>
                <a:tab pos="363855" algn="l"/>
                <a:tab pos="364490" algn="l"/>
              </a:tabLst>
            </a:pPr>
            <a:r>
              <a:rPr lang="zh-CN" altLang="en-US" dirty="0">
                <a:latin typeface="Arial" panose="020B0604020202020204"/>
                <a:cs typeface="Arial" panose="020B0604020202020204"/>
                <a:sym typeface="+mn-ea"/>
              </a:rPr>
              <a:t>描述</a:t>
            </a:r>
            <a:r>
              <a:rPr lang="de-DE" dirty="0">
                <a:latin typeface="Arial" panose="020B0604020202020204"/>
                <a:cs typeface="Arial" panose="020B0604020202020204"/>
                <a:sym typeface="+mn-ea"/>
              </a:rPr>
              <a:t>Spring</a:t>
            </a:r>
            <a:r>
              <a:rPr lang="zh-CN" altLang="en-US" dirty="0">
                <a:latin typeface="Arial" panose="020B0604020202020204"/>
                <a:cs typeface="Arial" panose="020B0604020202020204"/>
                <a:sym typeface="+mn-ea"/>
              </a:rPr>
              <a:t>如何决定</a:t>
            </a:r>
            <a:r>
              <a:rPr lang="de-DE" dirty="0" err="1">
                <a:latin typeface="Arial" panose="020B0604020202020204"/>
                <a:cs typeface="Arial" panose="020B0604020202020204"/>
                <a:sym typeface="+mn-ea"/>
              </a:rPr>
              <a:t>bean的</a:t>
            </a:r>
            <a:r>
              <a:rPr lang="zh-CN" altLang="en-US" dirty="0">
                <a:latin typeface="Arial" panose="020B0604020202020204"/>
                <a:cs typeface="Arial" panose="020B0604020202020204"/>
                <a:sym typeface="+mn-ea"/>
              </a:rPr>
              <a:t>创建顺序</a:t>
            </a:r>
          </a:p>
          <a:p>
            <a:pPr marL="363855" indent="-351790">
              <a:lnSpc>
                <a:spcPct val="100000"/>
              </a:lnSpc>
              <a:buClr>
                <a:srgbClr val="138B7B"/>
              </a:buClr>
              <a:buSzPct val="80000"/>
              <a:buChar char="●"/>
              <a:tabLst>
                <a:tab pos="363855" algn="l"/>
                <a:tab pos="364490" algn="l"/>
              </a:tabLst>
            </a:pPr>
            <a:r>
              <a:rPr lang="zh-CN" altLang="en-US" dirty="0">
                <a:latin typeface="Arial" panose="020B0604020202020204"/>
                <a:cs typeface="Arial" panose="020B0604020202020204"/>
                <a:sym typeface="+mn-ea"/>
              </a:rPr>
              <a:t>避免按类型注入</a:t>
            </a:r>
            <a:r>
              <a:rPr lang="en-US" altLang="zh-CN" dirty="0">
                <a:latin typeface="Arial" panose="020B0604020202020204"/>
                <a:cs typeface="Arial" panose="020B0604020202020204"/>
                <a:sym typeface="+mn-ea"/>
              </a:rPr>
              <a:t>bean</a:t>
            </a:r>
            <a:r>
              <a:rPr lang="zh-CN" altLang="en-US" dirty="0">
                <a:latin typeface="Arial" panose="020B0604020202020204"/>
                <a:cs typeface="Arial" panose="020B0604020202020204"/>
                <a:sym typeface="+mn-ea"/>
              </a:rPr>
              <a:t>时出现问题</a:t>
            </a:r>
            <a:endParaRPr dirty="0">
              <a:latin typeface="Arial" panose="020B0604020202020204"/>
              <a:cs typeface="Arial" panose="020B0604020202020204"/>
            </a:endParaRPr>
          </a:p>
          <a:p>
            <a:pPr marL="363855" indent="-351790">
              <a:lnSpc>
                <a:spcPct val="100000"/>
              </a:lnSpc>
              <a:buClr>
                <a:srgbClr val="138B7B"/>
              </a:buClr>
              <a:buSzPct val="80000"/>
              <a:buChar char="●"/>
              <a:tabLst>
                <a:tab pos="363855" algn="l"/>
                <a:tab pos="364490" algn="l"/>
              </a:tabLst>
            </a:pP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25450" y="3427730"/>
            <a:ext cx="4109720" cy="10217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400" b="1">
                <a:latin typeface="Source Han Sans SC Bold" panose="020B0400000000000000" charset="-122"/>
                <a:ea typeface="Source Han Sans SC Bold" panose="020B0400000000000000" charset="-122"/>
              </a:rPr>
              <a:t>完成本课程的学习后，你应该能做到以下几点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需要考虑的事项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BeanFactoryPostProcessor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>
          <a:xfrm>
            <a:off x="838200" y="1797685"/>
            <a:ext cx="10515600" cy="2000885"/>
          </a:xfrm>
        </p:spPr>
        <p:txBody>
          <a:bodyPr>
            <a:normAutofit lnSpcReduction="10000"/>
          </a:bodyPr>
          <a:lstStyle/>
          <a:p>
            <a:r>
              <a:rPr lang="en-US"/>
              <a:t> BeanFactoryPostProcessor</a:t>
            </a:r>
            <a:r>
              <a:rPr lang="zh-CN" altLang="en-US"/>
              <a:t>是一个由</a:t>
            </a:r>
            <a:r>
              <a:rPr lang="en-US" altLang="zh-CN"/>
              <a:t>Spring</a:t>
            </a:r>
            <a:r>
              <a:rPr lang="zh-CN" altLang="en-US"/>
              <a:t>调用的内部</a:t>
            </a:r>
            <a:r>
              <a:rPr lang="en-US" altLang="zh-CN"/>
              <a:t>Bean</a:t>
            </a:r>
            <a:r>
              <a:rPr lang="zh-CN" altLang="en-US"/>
              <a:t>（不是由你的代码调用）</a:t>
            </a:r>
          </a:p>
          <a:p>
            <a:r>
              <a:rPr lang="zh-CN" altLang="en-US"/>
              <a:t> 它需要在创建任何</a:t>
            </a:r>
            <a:r>
              <a:rPr lang="en-US" altLang="zh-CN"/>
              <a:t>Bean</a:t>
            </a:r>
            <a:r>
              <a:rPr lang="zh-CN" altLang="en-US"/>
              <a:t>之前运行</a:t>
            </a:r>
          </a:p>
          <a:p>
            <a:pPr lvl="1"/>
            <a:r>
              <a:rPr lang="zh-CN" altLang="en-US"/>
              <a:t> 建议使用</a:t>
            </a:r>
            <a:r>
              <a:rPr lang="zh-CN" altLang="en-US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静态</a:t>
            </a:r>
            <a:r>
              <a:rPr lang="en-US" altLang="zh-CN"/>
              <a:t>@Bean</a:t>
            </a:r>
            <a:r>
              <a:rPr lang="zh-CN" altLang="en-US"/>
              <a:t>方法</a:t>
            </a:r>
          </a:p>
        </p:txBody>
      </p:sp>
      <p:sp>
        <p:nvSpPr>
          <p:cNvPr id="8" name="矩形 7"/>
          <p:cNvSpPr/>
          <p:nvPr/>
        </p:nvSpPr>
        <p:spPr>
          <a:xfrm>
            <a:off x="1416050" y="3993515"/>
            <a:ext cx="9360000" cy="133604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Bean</a:t>
            </a:r>
            <a:endParaRPr lang="zh-CN" altLang="en-US" sz="2000" b="1">
              <a:solidFill>
                <a:srgbClr val="800002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static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DeprecatedBeanWarner deprecatedBeanChecker()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return new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DeprecatedBeanWarner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();</a:t>
            </a:r>
            <a:endParaRPr lang="en-US" altLang="en-US" sz="2000" b="1">
              <a:solidFill>
                <a:srgbClr val="800002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320915" y="608330"/>
            <a:ext cx="3950970" cy="717550"/>
            <a:chOff x="9602" y="2831"/>
            <a:chExt cx="6222" cy="1130"/>
          </a:xfrm>
        </p:grpSpPr>
        <p:cxnSp>
          <p:nvCxnSpPr>
            <p:cNvPr id="25" name="直接箭头连接符 24"/>
            <p:cNvCxnSpPr/>
            <p:nvPr/>
          </p:nvCxnSpPr>
          <p:spPr>
            <a:xfrm>
              <a:off x="9602" y="3396"/>
              <a:ext cx="1701" cy="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圆角矩形 3"/>
            <p:cNvSpPr/>
            <p:nvPr/>
          </p:nvSpPr>
          <p:spPr>
            <a:xfrm>
              <a:off x="11303" y="2831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rgbClr val="7030A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后处理</a:t>
              </a:r>
              <a:r>
                <a:rPr lang="en-US" altLang="zh-CN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Bean</a:t>
              </a:r>
            </a:p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的定义</a:t>
              </a:r>
            </a:p>
          </p:txBody>
        </p:sp>
        <p:cxnSp>
          <p:nvCxnSpPr>
            <p:cNvPr id="26" name="直接箭头连接符 25"/>
            <p:cNvCxnSpPr>
              <a:stCxn id="4" idx="3"/>
            </p:cNvCxnSpPr>
            <p:nvPr/>
          </p:nvCxnSpPr>
          <p:spPr>
            <a:xfrm flipV="1">
              <a:off x="14124" y="3395"/>
              <a:ext cx="1701" cy="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圆角矩形 9"/>
          <p:cNvSpPr/>
          <p:nvPr/>
        </p:nvSpPr>
        <p:spPr>
          <a:xfrm>
            <a:off x="5716905" y="5119370"/>
            <a:ext cx="5555615" cy="808355"/>
          </a:xfrm>
          <a:prstGeom prst="roundRect">
            <a:avLst>
              <a:gd name="adj" fmla="val 10111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另一个例子：用于检查是否有任何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Spring Bean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正在基于一个声明为过期的类来创建</a:t>
            </a:r>
          </a:p>
        </p:txBody>
      </p:sp>
      <p:cxnSp>
        <p:nvCxnSpPr>
          <p:cNvPr id="17" name="直接箭头连接符 16"/>
          <p:cNvCxnSpPr/>
          <p:nvPr/>
        </p:nvCxnSpPr>
        <p:spPr>
          <a:xfrm flipH="1">
            <a:off x="2666365" y="3717290"/>
            <a:ext cx="525145" cy="625475"/>
          </a:xfrm>
          <a:prstGeom prst="straightConnector1">
            <a:avLst/>
          </a:prstGeom>
          <a:ln w="127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9069705" y="1360805"/>
            <a:ext cx="2520315" cy="4793615"/>
          </a:xfrm>
          <a:prstGeom prst="rect">
            <a:avLst/>
          </a:prstGeom>
          <a:solidFill>
            <a:schemeClr val="bg1"/>
          </a:solidFill>
          <a:ln w="698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628775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各个</a:t>
            </a:r>
            <a:r>
              <a:rPr lang="en-US" altLang="zh-CN"/>
              <a:t>Bean</a:t>
            </a:r>
            <a:r>
              <a:rPr lang="zh-CN" altLang="en-US"/>
              <a:t>被依次创建</a:t>
            </a:r>
          </a:p>
          <a:p>
            <a:pPr lvl="1"/>
            <a:r>
              <a:rPr lang="zh-CN" altLang="en-US"/>
              <a:t> 依赖注入</a:t>
            </a:r>
          </a:p>
          <a:p>
            <a:pPr lvl="1"/>
            <a:r>
              <a:rPr lang="zh-CN" altLang="en-US"/>
              <a:t> 可选的，可能是后处理的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B</a:t>
            </a:r>
            <a:r>
              <a:rPr lang="zh-CN" altLang="en-US"/>
              <a:t>：执行创建</a:t>
            </a:r>
            <a:r>
              <a:rPr lang="en-US" altLang="zh-CN"/>
              <a:t>Bean</a:t>
            </a:r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1478280" y="4903470"/>
            <a:ext cx="10111740" cy="1258570"/>
          </a:xfrm>
          <a:prstGeom prst="rect">
            <a:avLst/>
          </a:prstGeom>
          <a:solidFill>
            <a:schemeClr val="bg1"/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9103360" y="4853940"/>
            <a:ext cx="2451735" cy="90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9434195" y="1674495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查找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/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创建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它的依赖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9434195" y="285877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实例化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9434195" y="4043045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执行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Setter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注入</a:t>
            </a:r>
          </a:p>
        </p:txBody>
      </p:sp>
      <p:sp>
        <p:nvSpPr>
          <p:cNvPr id="14" name="圆角矩形 13"/>
          <p:cNvSpPr/>
          <p:nvPr/>
        </p:nvSpPr>
        <p:spPr>
          <a:xfrm>
            <a:off x="2022475" y="522732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FD6666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准备好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随时可用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6423025" y="4644390"/>
            <a:ext cx="2230755" cy="404495"/>
          </a:xfrm>
          <a:prstGeom prst="roundRect">
            <a:avLst>
              <a:gd name="adj" fmla="val 10111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创建各个</a:t>
            </a:r>
            <a:r>
              <a:rPr lang="en-US" altLang="zh-CN" sz="24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endParaRPr lang="zh-CN" altLang="en-US" sz="2400" b="1">
              <a:solidFill>
                <a:schemeClr val="accent5">
                  <a:lumMod val="75000"/>
                </a:schemeClr>
              </a:solidFill>
              <a:latin typeface="Source Han Sans SC Bold" panose="020B0400000000000000" charset="-122"/>
              <a:ea typeface="Source Han Sans SC Bold" panose="020B0400000000000000" charset="-122"/>
            </a:endParaRPr>
          </a:p>
        </p:txBody>
      </p:sp>
      <p:cxnSp>
        <p:nvCxnSpPr>
          <p:cNvPr id="27" name="直接箭头连接符 26"/>
          <p:cNvCxnSpPr>
            <a:stCxn id="7" idx="2"/>
            <a:endCxn id="8" idx="0"/>
          </p:cNvCxnSpPr>
          <p:nvPr/>
        </p:nvCxnSpPr>
        <p:spPr>
          <a:xfrm>
            <a:off x="10330180" y="2379345"/>
            <a:ext cx="0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8" idx="2"/>
            <a:endCxn id="9" idx="0"/>
          </p:cNvCxnSpPr>
          <p:nvPr/>
        </p:nvCxnSpPr>
        <p:spPr>
          <a:xfrm>
            <a:off x="10330180" y="3563620"/>
            <a:ext cx="0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9" idx="2"/>
            <a:endCxn id="23" idx="0"/>
          </p:cNvCxnSpPr>
          <p:nvPr/>
        </p:nvCxnSpPr>
        <p:spPr>
          <a:xfrm>
            <a:off x="10330180" y="4747895"/>
            <a:ext cx="12065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H="1">
            <a:off x="8837930" y="5574665"/>
            <a:ext cx="864000" cy="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42" idx="1"/>
            <a:endCxn id="10" idx="3"/>
          </p:cNvCxnSpPr>
          <p:nvPr/>
        </p:nvCxnSpPr>
        <p:spPr>
          <a:xfrm flipH="1">
            <a:off x="6324600" y="5583555"/>
            <a:ext cx="719455" cy="190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endCxn id="14" idx="3"/>
          </p:cNvCxnSpPr>
          <p:nvPr/>
        </p:nvCxnSpPr>
        <p:spPr>
          <a:xfrm flipH="1" flipV="1">
            <a:off x="3813810" y="5573395"/>
            <a:ext cx="936000" cy="444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flipH="1" flipV="1">
            <a:off x="1010285" y="5590540"/>
            <a:ext cx="1008000" cy="4445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圆角矩形 33"/>
          <p:cNvSpPr/>
          <p:nvPr/>
        </p:nvSpPr>
        <p:spPr>
          <a:xfrm>
            <a:off x="9236710" y="1195705"/>
            <a:ext cx="2186305" cy="34417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遍历所有</a:t>
            </a:r>
            <a:r>
              <a:rPr lang="en-US" altLang="zh-CN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</a:t>
            </a:r>
            <a:r>
              <a:rPr lang="zh-CN" altLang="en-US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……</a:t>
            </a:r>
          </a:p>
        </p:txBody>
      </p:sp>
      <p:sp>
        <p:nvSpPr>
          <p:cNvPr id="35" name="圆角矩形 34"/>
          <p:cNvSpPr/>
          <p:nvPr/>
        </p:nvSpPr>
        <p:spPr>
          <a:xfrm>
            <a:off x="6422390" y="3626485"/>
            <a:ext cx="1866900" cy="344805"/>
          </a:xfrm>
          <a:prstGeom prst="roundRect">
            <a:avLst>
              <a:gd name="adj" fmla="val 0"/>
            </a:avLst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依赖注入</a:t>
            </a:r>
          </a:p>
        </p:txBody>
      </p:sp>
      <p:cxnSp>
        <p:nvCxnSpPr>
          <p:cNvPr id="36" name="直接箭头连接符 35"/>
          <p:cNvCxnSpPr/>
          <p:nvPr/>
        </p:nvCxnSpPr>
        <p:spPr>
          <a:xfrm flipV="1">
            <a:off x="8124825" y="3217545"/>
            <a:ext cx="1309370" cy="432435"/>
          </a:xfrm>
          <a:prstGeom prst="straightConnector1">
            <a:avLst/>
          </a:prstGeom>
          <a:ln w="31750">
            <a:solidFill>
              <a:srgbClr val="850A09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>
            <a:off x="8150860" y="3869055"/>
            <a:ext cx="1283335" cy="532765"/>
          </a:xfrm>
          <a:prstGeom prst="straightConnector1">
            <a:avLst/>
          </a:prstGeom>
          <a:ln w="31750">
            <a:solidFill>
              <a:srgbClr val="850A09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1010285" y="3509010"/>
            <a:ext cx="360000" cy="360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478280" y="3509010"/>
            <a:ext cx="2579370" cy="3600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i="1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</a:rPr>
              <a:t>你此前已经见过的内容</a:t>
            </a:r>
          </a:p>
        </p:txBody>
      </p:sp>
      <p:sp>
        <p:nvSpPr>
          <p:cNvPr id="41" name="椭圆 40"/>
          <p:cNvSpPr/>
          <p:nvPr/>
        </p:nvSpPr>
        <p:spPr>
          <a:xfrm>
            <a:off x="555625" y="5412740"/>
            <a:ext cx="360000" cy="3600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4533265" y="5226685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0F80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初始化之后</a:t>
            </a:r>
          </a:p>
        </p:txBody>
      </p:sp>
      <p:sp>
        <p:nvSpPr>
          <p:cNvPr id="19" name="圆角矩形 18"/>
          <p:cNvSpPr/>
          <p:nvPr/>
        </p:nvSpPr>
        <p:spPr>
          <a:xfrm>
            <a:off x="9434830" y="522732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326E4C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初始化之前</a:t>
            </a:r>
          </a:p>
        </p:txBody>
      </p:sp>
      <p:sp>
        <p:nvSpPr>
          <p:cNvPr id="42" name="圆角矩形 41"/>
          <p:cNvSpPr/>
          <p:nvPr/>
        </p:nvSpPr>
        <p:spPr>
          <a:xfrm>
            <a:off x="7044055" y="522478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1AB9A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调用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初始化器</a:t>
            </a:r>
          </a:p>
        </p:txBody>
      </p:sp>
      <p:sp>
        <p:nvSpPr>
          <p:cNvPr id="43" name="圆角矩形 42"/>
          <p:cNvSpPr/>
          <p:nvPr/>
        </p:nvSpPr>
        <p:spPr>
          <a:xfrm>
            <a:off x="6744335" y="6304915"/>
            <a:ext cx="2390140" cy="33274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</a:t>
            </a:r>
            <a:r>
              <a:rPr lang="zh-CN" altLang="en-US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的后处理过程</a:t>
            </a:r>
          </a:p>
        </p:txBody>
      </p:sp>
      <p:cxnSp>
        <p:nvCxnSpPr>
          <p:cNvPr id="44" name="直接箭头连接符 43"/>
          <p:cNvCxnSpPr/>
          <p:nvPr/>
        </p:nvCxnSpPr>
        <p:spPr>
          <a:xfrm flipV="1">
            <a:off x="7939405" y="5942330"/>
            <a:ext cx="635" cy="362585"/>
          </a:xfrm>
          <a:prstGeom prst="straightConnector1">
            <a:avLst/>
          </a:prstGeom>
          <a:ln w="12700">
            <a:solidFill>
              <a:srgbClr val="850A09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>
            <a:endCxn id="19" idx="2"/>
          </p:cNvCxnSpPr>
          <p:nvPr/>
        </p:nvCxnSpPr>
        <p:spPr>
          <a:xfrm flipV="1">
            <a:off x="8504555" y="5944870"/>
            <a:ext cx="1826260" cy="353695"/>
          </a:xfrm>
          <a:prstGeom prst="straightConnector1">
            <a:avLst/>
          </a:prstGeom>
          <a:ln w="12700">
            <a:solidFill>
              <a:srgbClr val="850A09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/>
          <p:nvPr/>
        </p:nvCxnSpPr>
        <p:spPr>
          <a:xfrm flipH="1" flipV="1">
            <a:off x="5429250" y="5944235"/>
            <a:ext cx="1931670" cy="354330"/>
          </a:xfrm>
          <a:prstGeom prst="straightConnector1">
            <a:avLst/>
          </a:prstGeom>
          <a:ln w="12700">
            <a:solidFill>
              <a:srgbClr val="850A09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6654165" cy="4722495"/>
          </a:xfrm>
        </p:spPr>
        <p:txBody>
          <a:bodyPr>
            <a:normAutofit lnSpcReduction="10000"/>
          </a:bodyPr>
          <a:lstStyle/>
          <a:p>
            <a:r>
              <a:rPr lang="en-US" altLang="zh-CN"/>
              <a:t> Bean</a:t>
            </a:r>
            <a:r>
              <a:rPr lang="zh-CN" altLang="en-US"/>
              <a:t>的创建</a:t>
            </a:r>
          </a:p>
          <a:p>
            <a:pPr lvl="1"/>
            <a:r>
              <a:rPr lang="zh-CN" altLang="en-US"/>
              <a:t> 创建时注入依赖项</a:t>
            </a:r>
          </a:p>
          <a:p>
            <a:pPr lvl="1"/>
            <a:r>
              <a:rPr lang="zh-CN" altLang="en-US"/>
              <a:t> 每个单例</a:t>
            </a:r>
            <a:r>
              <a:rPr lang="en-US" altLang="zh-CN"/>
              <a:t>Bean</a:t>
            </a:r>
            <a:r>
              <a:rPr lang="zh-CN" altLang="en-US"/>
              <a:t>都饿汉式的实例化</a:t>
            </a:r>
          </a:p>
          <a:p>
            <a:pPr lvl="2"/>
            <a:r>
              <a:rPr lang="zh-CN" altLang="en-US"/>
              <a:t> 除非被标记为懒加载</a:t>
            </a:r>
          </a:p>
          <a:p>
            <a:r>
              <a:rPr lang="zh-CN" altLang="en-US"/>
              <a:t> 接下来每个</a:t>
            </a:r>
            <a:r>
              <a:rPr lang="en-US" altLang="zh-CN"/>
              <a:t>Bean</a:t>
            </a:r>
            <a:r>
              <a:rPr lang="zh-CN" altLang="en-US"/>
              <a:t>都经历后处理阶段</a:t>
            </a:r>
          </a:p>
          <a:p>
            <a:pPr lvl="1"/>
            <a:r>
              <a:rPr lang="zh-CN" altLang="en-US"/>
              <a:t> </a:t>
            </a:r>
            <a:r>
              <a:rPr lang="en-US" altLang="zh-CN"/>
              <a:t>BeanPostProcessors</a:t>
            </a:r>
          </a:p>
          <a:p>
            <a:r>
              <a:rPr lang="en-US" altLang="zh-CN"/>
              <a:t> </a:t>
            </a:r>
            <a:r>
              <a:rPr lang="zh-CN" altLang="en-US"/>
              <a:t>现在</a:t>
            </a:r>
            <a:r>
              <a:rPr lang="en-US" altLang="zh-CN"/>
              <a:t>Bean</a:t>
            </a:r>
            <a:r>
              <a:rPr lang="zh-CN" altLang="en-US"/>
              <a:t>已完全初始化，且随时可用</a:t>
            </a:r>
          </a:p>
          <a:p>
            <a:pPr lvl="1"/>
            <a:r>
              <a:rPr lang="zh-CN" altLang="en-US"/>
              <a:t> 通过</a:t>
            </a:r>
            <a:r>
              <a:rPr lang="en-US" altLang="zh-CN"/>
              <a:t>id</a:t>
            </a:r>
            <a:r>
              <a:rPr lang="zh-CN" altLang="en-US"/>
              <a:t>追踪直至上下文被销毁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Bean</a:t>
            </a:r>
            <a:r>
              <a:rPr lang="zh-CN" altLang="en-US"/>
              <a:t>创建事件时序 </a:t>
            </a:r>
            <a:r>
              <a:rPr lang="en-US" altLang="zh-CN"/>
              <a:t>-- </a:t>
            </a:r>
            <a:r>
              <a:rPr lang="zh-CN" altLang="en-US"/>
              <a:t>单例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9434195" y="285877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创建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</a:p>
        </p:txBody>
      </p:sp>
      <p:sp>
        <p:nvSpPr>
          <p:cNvPr id="14" name="圆角矩形 13"/>
          <p:cNvSpPr/>
          <p:nvPr/>
        </p:nvSpPr>
        <p:spPr>
          <a:xfrm>
            <a:off x="9433560" y="522732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FD6666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准备好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随时可用</a:t>
            </a:r>
          </a:p>
        </p:txBody>
      </p:sp>
      <p:cxnSp>
        <p:nvCxnSpPr>
          <p:cNvPr id="27" name="直接箭头连接符 26"/>
          <p:cNvCxnSpPr>
            <a:endCxn id="8" idx="0"/>
          </p:cNvCxnSpPr>
          <p:nvPr/>
        </p:nvCxnSpPr>
        <p:spPr>
          <a:xfrm>
            <a:off x="10330180" y="2379345"/>
            <a:ext cx="0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8" idx="2"/>
          </p:cNvCxnSpPr>
          <p:nvPr/>
        </p:nvCxnSpPr>
        <p:spPr>
          <a:xfrm>
            <a:off x="10330180" y="3563620"/>
            <a:ext cx="0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9434195" y="4043045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0F80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后处理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9434195" y="1674495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查找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/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创建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它的依赖</a:t>
            </a:r>
          </a:p>
        </p:txBody>
      </p:sp>
      <p:cxnSp>
        <p:nvCxnSpPr>
          <p:cNvPr id="4" name="直接箭头连接符 3"/>
          <p:cNvCxnSpPr>
            <a:stCxn id="10" idx="2"/>
            <a:endCxn id="14" idx="0"/>
          </p:cNvCxnSpPr>
          <p:nvPr/>
        </p:nvCxnSpPr>
        <p:spPr>
          <a:xfrm flipH="1">
            <a:off x="10329545" y="4760595"/>
            <a:ext cx="635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7865745" cy="3007360"/>
          </a:xfrm>
        </p:spPr>
        <p:txBody>
          <a:bodyPr/>
          <a:lstStyle/>
          <a:p>
            <a:r>
              <a:rPr lang="en-US" altLang="zh-CN"/>
              <a:t> Bean</a:t>
            </a:r>
            <a:r>
              <a:rPr lang="zh-CN" altLang="en-US"/>
              <a:t>后处理的特殊事件</a:t>
            </a:r>
          </a:p>
          <a:p>
            <a:pPr lvl="1"/>
            <a:r>
              <a:rPr lang="zh-CN" altLang="en-US"/>
              <a:t> 导致初始化方法被调用</a:t>
            </a:r>
          </a:p>
          <a:p>
            <a:pPr lvl="2"/>
            <a:r>
              <a:rPr lang="zh-CN" altLang="en-US"/>
              <a:t> 例如</a:t>
            </a:r>
            <a:r>
              <a:rPr lang="en-US" altLang="zh-CN"/>
              <a:t>@PostConstruct</a:t>
            </a:r>
            <a:r>
              <a:rPr lang="zh-CN" altLang="en-US"/>
              <a:t>、</a:t>
            </a:r>
            <a:r>
              <a:rPr lang="en-US" altLang="zh-CN"/>
              <a:t>init-method</a:t>
            </a:r>
          </a:p>
          <a:p>
            <a:r>
              <a:rPr lang="en-US" altLang="zh-CN"/>
              <a:t> </a:t>
            </a:r>
            <a:r>
              <a:rPr lang="zh-CN" altLang="en-US"/>
              <a:t>在内部</a:t>
            </a:r>
            <a:r>
              <a:rPr lang="en-US" altLang="zh-CN"/>
              <a:t>Spring</a:t>
            </a:r>
            <a:r>
              <a:rPr lang="zh-CN" altLang="en-US"/>
              <a:t>使用几个初始化器</a:t>
            </a:r>
            <a:r>
              <a:rPr lang="en-US" altLang="zh-CN"/>
              <a:t>BPP</a:t>
            </a:r>
          </a:p>
          <a:p>
            <a:pPr lvl="1"/>
            <a:r>
              <a:rPr lang="en-US" altLang="zh-CN"/>
              <a:t> </a:t>
            </a:r>
            <a:r>
              <a:rPr lang="zh-CN" altLang="en-US"/>
              <a:t>示例：</a:t>
            </a:r>
            <a:r>
              <a:rPr lang="en-US" altLang="zh-CN"/>
              <a:t>CommonAnnotationBeanPostProcessor</a:t>
            </a:r>
            <a:r>
              <a:rPr lang="zh-CN" altLang="en-US"/>
              <a:t>启用了</a:t>
            </a:r>
            <a:r>
              <a:rPr lang="en-US" altLang="zh-CN"/>
              <a:t>@PostConstruct</a:t>
            </a:r>
            <a:r>
              <a:rPr lang="zh-CN" altLang="en-US"/>
              <a:t>……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初始化扩展点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2868295" y="4752340"/>
            <a:ext cx="8275955" cy="1412875"/>
            <a:chOff x="3122" y="7062"/>
            <a:chExt cx="13033" cy="2225"/>
          </a:xfrm>
        </p:grpSpPr>
        <p:cxnSp>
          <p:nvCxnSpPr>
            <p:cNvPr id="30" name="直接箭头连接符 29"/>
            <p:cNvCxnSpPr/>
            <p:nvPr/>
          </p:nvCxnSpPr>
          <p:spPr>
            <a:xfrm flipH="1">
              <a:off x="11034" y="7613"/>
              <a:ext cx="1361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/>
            <p:cNvCxnSpPr>
              <a:stCxn id="42" idx="1"/>
              <a:endCxn id="10" idx="3"/>
            </p:cNvCxnSpPr>
            <p:nvPr/>
          </p:nvCxnSpPr>
          <p:spPr>
            <a:xfrm flipH="1">
              <a:off x="7076" y="7627"/>
              <a:ext cx="1133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箭头连接符 31"/>
            <p:cNvCxnSpPr/>
            <p:nvPr/>
          </p:nvCxnSpPr>
          <p:spPr>
            <a:xfrm flipH="1" flipV="1">
              <a:off x="3122" y="7611"/>
              <a:ext cx="1474" cy="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9"/>
            <p:cNvSpPr/>
            <p:nvPr/>
          </p:nvSpPr>
          <p:spPr>
            <a:xfrm>
              <a:off x="4255" y="7062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chemeClr val="bg1">
                <a:lumMod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初始化之后</a:t>
              </a:r>
            </a:p>
          </p:txBody>
        </p:sp>
        <p:sp>
          <p:nvSpPr>
            <p:cNvPr id="19" name="圆角矩形 18"/>
            <p:cNvSpPr/>
            <p:nvPr/>
          </p:nvSpPr>
          <p:spPr>
            <a:xfrm>
              <a:off x="11974" y="7063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chemeClr val="bg1">
                <a:lumMod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初始化之前</a:t>
              </a:r>
            </a:p>
          </p:txBody>
        </p:sp>
        <p:sp>
          <p:nvSpPr>
            <p:cNvPr id="42" name="圆角矩形 41"/>
            <p:cNvSpPr/>
            <p:nvPr/>
          </p:nvSpPr>
          <p:spPr>
            <a:xfrm>
              <a:off x="8209" y="7062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rgbClr val="1AB9A5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调用</a:t>
              </a:r>
            </a:p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初始化器</a:t>
              </a:r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7737" y="8763"/>
              <a:ext cx="3764" cy="524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rgbClr val="850A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850A09"/>
                  </a:solidFill>
                  <a:latin typeface="Source Han Sans SC" panose="020B0400000000000000" charset="-122"/>
                  <a:ea typeface="Source Han Sans SC" panose="020B0400000000000000" charset="-122"/>
                  <a:cs typeface="Source Han Sans SC" panose="020B0400000000000000" charset="-122"/>
                </a:rPr>
                <a:t>Bean</a:t>
              </a:r>
              <a:r>
                <a:rPr lang="zh-CN" altLang="en-US">
                  <a:solidFill>
                    <a:srgbClr val="850A09"/>
                  </a:solidFill>
                  <a:latin typeface="Source Han Sans SC" panose="020B0400000000000000" charset="-122"/>
                  <a:ea typeface="Source Han Sans SC" panose="020B0400000000000000" charset="-122"/>
                  <a:cs typeface="Source Han Sans SC" panose="020B0400000000000000" charset="-122"/>
                </a:rPr>
                <a:t>的后处理过程</a:t>
              </a:r>
            </a:p>
          </p:txBody>
        </p:sp>
        <p:cxnSp>
          <p:nvCxnSpPr>
            <p:cNvPr id="44" name="直接箭头连接符 43"/>
            <p:cNvCxnSpPr/>
            <p:nvPr/>
          </p:nvCxnSpPr>
          <p:spPr>
            <a:xfrm flipV="1">
              <a:off x="9619" y="8192"/>
              <a:ext cx="1" cy="571"/>
            </a:xfrm>
            <a:prstGeom prst="straightConnector1">
              <a:avLst/>
            </a:prstGeom>
            <a:ln w="12700">
              <a:solidFill>
                <a:srgbClr val="850A09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44"/>
            <p:cNvCxnSpPr>
              <a:endCxn id="19" idx="2"/>
            </p:cNvCxnSpPr>
            <p:nvPr/>
          </p:nvCxnSpPr>
          <p:spPr>
            <a:xfrm flipV="1">
              <a:off x="10509" y="8193"/>
              <a:ext cx="2876" cy="557"/>
            </a:xfrm>
            <a:prstGeom prst="straightConnector1">
              <a:avLst/>
            </a:prstGeom>
            <a:ln w="12700">
              <a:solidFill>
                <a:srgbClr val="850A09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/>
            <p:nvPr/>
          </p:nvCxnSpPr>
          <p:spPr>
            <a:xfrm flipH="1" flipV="1">
              <a:off x="5666" y="8195"/>
              <a:ext cx="3042" cy="558"/>
            </a:xfrm>
            <a:prstGeom prst="straightConnector1">
              <a:avLst/>
            </a:prstGeom>
            <a:ln w="12700">
              <a:solidFill>
                <a:srgbClr val="850A09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箭头连接符 3"/>
            <p:cNvCxnSpPr/>
            <p:nvPr/>
          </p:nvCxnSpPr>
          <p:spPr>
            <a:xfrm flipH="1">
              <a:off x="14795" y="7611"/>
              <a:ext cx="1361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3252470"/>
          </a:xfrm>
        </p:spPr>
        <p:txBody>
          <a:bodyPr/>
          <a:lstStyle/>
          <a:p>
            <a:r>
              <a:rPr lang="en-US" altLang="zh-CN"/>
              <a:t> Spring</a:t>
            </a:r>
            <a:r>
              <a:rPr lang="zh-CN" altLang="en-US"/>
              <a:t>中的重要扩展点</a:t>
            </a:r>
          </a:p>
          <a:p>
            <a:pPr lvl="1"/>
            <a:r>
              <a:rPr lang="zh-CN" altLang="en-US"/>
              <a:t> 可以使用任何方式修改</a:t>
            </a:r>
            <a:r>
              <a:rPr lang="en-US" altLang="zh-CN"/>
              <a:t>Bean</a:t>
            </a:r>
            <a:r>
              <a:rPr lang="zh-CN" altLang="en-US"/>
              <a:t>实例</a:t>
            </a:r>
          </a:p>
          <a:p>
            <a:pPr lvl="1"/>
            <a:r>
              <a:rPr lang="zh-CN" altLang="en-US"/>
              <a:t> 强大的启用功能</a:t>
            </a:r>
          </a:p>
          <a:p>
            <a:pPr lvl="1"/>
            <a:r>
              <a:rPr lang="zh-CN" altLang="en-US"/>
              <a:t> 将对每个</a:t>
            </a:r>
            <a:r>
              <a:rPr lang="en-US" altLang="zh-CN"/>
              <a:t>Bean</a:t>
            </a:r>
            <a:r>
              <a:rPr lang="zh-CN" altLang="en-US"/>
              <a:t>运行</a:t>
            </a:r>
          </a:p>
          <a:p>
            <a:pPr lvl="1"/>
            <a:r>
              <a:rPr lang="zh-CN" altLang="en-US"/>
              <a:t> 能在初始化之前和</a:t>
            </a:r>
            <a:r>
              <a:rPr lang="en-US" altLang="zh-CN"/>
              <a:t>/</a:t>
            </a:r>
            <a:r>
              <a:rPr lang="zh-CN" altLang="en-US"/>
              <a:t>或初始化之后修改</a:t>
            </a:r>
            <a:r>
              <a:rPr lang="en-US" altLang="zh-CN"/>
              <a:t>Bean</a:t>
            </a:r>
          </a:p>
          <a:p>
            <a:pPr lvl="2"/>
            <a:r>
              <a:rPr lang="en-US" altLang="zh-CN"/>
              <a:t> BeforeInit</a:t>
            </a:r>
            <a:r>
              <a:rPr lang="zh-CN" altLang="en-US"/>
              <a:t>在初始化器之前执行</a:t>
            </a:r>
          </a:p>
          <a:p>
            <a:pPr lvl="2"/>
            <a:r>
              <a:rPr lang="zh-CN" altLang="en-US"/>
              <a:t> </a:t>
            </a:r>
            <a:r>
              <a:rPr lang="en-US" altLang="zh-CN"/>
              <a:t>AfterInit</a:t>
            </a:r>
            <a:r>
              <a:rPr lang="zh-CN" altLang="en-US"/>
              <a:t>在初始化器之后执行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BeanPostProcessor</a:t>
            </a:r>
            <a:r>
              <a:rPr lang="zh-CN" altLang="en-US"/>
              <a:t>扩展点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2868295" y="4752340"/>
            <a:ext cx="8275955" cy="1412875"/>
            <a:chOff x="3122" y="7062"/>
            <a:chExt cx="13033" cy="2225"/>
          </a:xfrm>
        </p:grpSpPr>
        <p:cxnSp>
          <p:nvCxnSpPr>
            <p:cNvPr id="30" name="直接箭头连接符 29"/>
            <p:cNvCxnSpPr/>
            <p:nvPr/>
          </p:nvCxnSpPr>
          <p:spPr>
            <a:xfrm flipH="1">
              <a:off x="11034" y="7613"/>
              <a:ext cx="1361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/>
            <p:cNvCxnSpPr>
              <a:stCxn id="42" idx="1"/>
              <a:endCxn id="10" idx="3"/>
            </p:cNvCxnSpPr>
            <p:nvPr/>
          </p:nvCxnSpPr>
          <p:spPr>
            <a:xfrm flipH="1">
              <a:off x="7076" y="7627"/>
              <a:ext cx="1133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箭头连接符 31"/>
            <p:cNvCxnSpPr/>
            <p:nvPr/>
          </p:nvCxnSpPr>
          <p:spPr>
            <a:xfrm flipH="1" flipV="1">
              <a:off x="3122" y="7611"/>
              <a:ext cx="1474" cy="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9"/>
            <p:cNvSpPr/>
            <p:nvPr/>
          </p:nvSpPr>
          <p:spPr>
            <a:xfrm>
              <a:off x="4255" y="7062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chemeClr val="bg1">
                <a:lumMod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初始化之后</a:t>
              </a:r>
            </a:p>
          </p:txBody>
        </p:sp>
        <p:sp>
          <p:nvSpPr>
            <p:cNvPr id="19" name="圆角矩形 18"/>
            <p:cNvSpPr/>
            <p:nvPr/>
          </p:nvSpPr>
          <p:spPr>
            <a:xfrm>
              <a:off x="11974" y="7063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chemeClr val="bg1">
                <a:lumMod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初始化之前</a:t>
              </a:r>
            </a:p>
          </p:txBody>
        </p:sp>
        <p:sp>
          <p:nvSpPr>
            <p:cNvPr id="42" name="圆角矩形 41"/>
            <p:cNvSpPr/>
            <p:nvPr/>
          </p:nvSpPr>
          <p:spPr>
            <a:xfrm>
              <a:off x="8209" y="7062"/>
              <a:ext cx="2821" cy="1130"/>
            </a:xfrm>
            <a:prstGeom prst="roundRect">
              <a:avLst>
                <a:gd name="adj" fmla="val 10111"/>
              </a:avLst>
            </a:prstGeom>
            <a:solidFill>
              <a:srgbClr val="1AB9A5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调用</a:t>
              </a:r>
            </a:p>
            <a:p>
              <a:pPr algn="ctr"/>
              <a:r>
                <a:rPr lang="zh-CN" altLang="en-US" sz="2000" b="1">
                  <a:solidFill>
                    <a:schemeClr val="bg1"/>
                  </a:solidFill>
                  <a:latin typeface="Source Han Sans SC Bold" panose="020B0400000000000000" charset="-122"/>
                  <a:ea typeface="Source Han Sans SC Bold" panose="020B0400000000000000" charset="-122"/>
                </a:rPr>
                <a:t>初始化器</a:t>
              </a:r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7737" y="8763"/>
              <a:ext cx="3764" cy="524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rgbClr val="850A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850A09"/>
                  </a:solidFill>
                  <a:latin typeface="Source Han Sans SC" panose="020B0400000000000000" charset="-122"/>
                  <a:ea typeface="Source Han Sans SC" panose="020B0400000000000000" charset="-122"/>
                  <a:cs typeface="Source Han Sans SC" panose="020B0400000000000000" charset="-122"/>
                </a:rPr>
                <a:t>Bean</a:t>
              </a:r>
              <a:r>
                <a:rPr lang="zh-CN" altLang="en-US">
                  <a:solidFill>
                    <a:srgbClr val="850A09"/>
                  </a:solidFill>
                  <a:latin typeface="Source Han Sans SC" panose="020B0400000000000000" charset="-122"/>
                  <a:ea typeface="Source Han Sans SC" panose="020B0400000000000000" charset="-122"/>
                  <a:cs typeface="Source Han Sans SC" panose="020B0400000000000000" charset="-122"/>
                </a:rPr>
                <a:t>的后处理过程</a:t>
              </a:r>
            </a:p>
          </p:txBody>
        </p:sp>
        <p:cxnSp>
          <p:nvCxnSpPr>
            <p:cNvPr id="44" name="直接箭头连接符 43"/>
            <p:cNvCxnSpPr/>
            <p:nvPr/>
          </p:nvCxnSpPr>
          <p:spPr>
            <a:xfrm flipV="1">
              <a:off x="9619" y="8192"/>
              <a:ext cx="1" cy="571"/>
            </a:xfrm>
            <a:prstGeom prst="straightConnector1">
              <a:avLst/>
            </a:prstGeom>
            <a:ln w="12700">
              <a:solidFill>
                <a:srgbClr val="850A09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44"/>
            <p:cNvCxnSpPr>
              <a:endCxn id="19" idx="2"/>
            </p:cNvCxnSpPr>
            <p:nvPr/>
          </p:nvCxnSpPr>
          <p:spPr>
            <a:xfrm flipV="1">
              <a:off x="10509" y="8193"/>
              <a:ext cx="2876" cy="557"/>
            </a:xfrm>
            <a:prstGeom prst="straightConnector1">
              <a:avLst/>
            </a:prstGeom>
            <a:ln w="12700">
              <a:solidFill>
                <a:srgbClr val="850A09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/>
            <p:nvPr/>
          </p:nvCxnSpPr>
          <p:spPr>
            <a:xfrm flipH="1" flipV="1">
              <a:off x="5666" y="8195"/>
              <a:ext cx="3042" cy="558"/>
            </a:xfrm>
            <a:prstGeom prst="straightConnector1">
              <a:avLst/>
            </a:prstGeom>
            <a:ln w="12700">
              <a:solidFill>
                <a:srgbClr val="850A09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箭头连接符 3"/>
            <p:cNvCxnSpPr/>
            <p:nvPr/>
          </p:nvCxnSpPr>
          <p:spPr>
            <a:xfrm flipH="1">
              <a:off x="14795" y="7611"/>
              <a:ext cx="1361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981200"/>
          </a:xfrm>
        </p:spPr>
        <p:txBody>
          <a:bodyPr/>
          <a:lstStyle/>
          <a:p>
            <a:r>
              <a:rPr lang="en-US" altLang="zh-CN"/>
              <a:t> Bean</a:t>
            </a:r>
            <a:r>
              <a:rPr lang="zh-CN" altLang="en-US"/>
              <a:t>后处理器实现了一个已知的接口</a:t>
            </a:r>
          </a:p>
          <a:p>
            <a:pPr lvl="1"/>
            <a:r>
              <a:rPr lang="zh-CN" altLang="en-US"/>
              <a:t> </a:t>
            </a:r>
            <a:r>
              <a:rPr lang="en-US" altLang="zh-CN"/>
              <a:t>Spring</a:t>
            </a:r>
            <a:r>
              <a:rPr lang="zh-CN" altLang="en-US"/>
              <a:t>提供了多种实现</a:t>
            </a:r>
          </a:p>
          <a:p>
            <a:pPr lvl="1"/>
            <a:r>
              <a:rPr lang="zh-CN" altLang="en-US"/>
              <a:t> 你可以自己写（不常见）</a:t>
            </a:r>
          </a:p>
          <a:p>
            <a:pPr lvl="2"/>
            <a:r>
              <a:rPr lang="zh-CN" altLang="en-US"/>
              <a:t> 一般来说实现初始化后的方法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BeanPostProcessor</a:t>
            </a:r>
            <a:r>
              <a:rPr lang="zh-CN" altLang="en-US">
                <a:sym typeface="+mn-ea"/>
              </a:rPr>
              <a:t>接口</a:t>
            </a:r>
          </a:p>
        </p:txBody>
      </p:sp>
      <p:sp>
        <p:nvSpPr>
          <p:cNvPr id="8" name="矩形 7"/>
          <p:cNvSpPr/>
          <p:nvPr/>
        </p:nvSpPr>
        <p:spPr>
          <a:xfrm>
            <a:off x="1126490" y="3458210"/>
            <a:ext cx="9938385" cy="133604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interface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BeanPostProcessor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Object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postProcessBeforeInitialization(Object bean, String beanName);</a:t>
            </a: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Object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postProcessAfterInitialization(Object bean, String beanName);</a:t>
            </a:r>
            <a:endParaRPr lang="en-US" altLang="en-US" sz="2000" b="1">
              <a:solidFill>
                <a:srgbClr val="800002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3165475" y="4667250"/>
            <a:ext cx="1864995" cy="39052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后处理的</a:t>
            </a:r>
            <a:r>
              <a:rPr lang="en-US" altLang="zh-CN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</a:t>
            </a:r>
          </a:p>
        </p:txBody>
      </p:sp>
      <p:cxnSp>
        <p:nvCxnSpPr>
          <p:cNvPr id="46" name="直接箭头连接符 45"/>
          <p:cNvCxnSpPr>
            <a:stCxn id="43" idx="0"/>
          </p:cNvCxnSpPr>
          <p:nvPr/>
        </p:nvCxnSpPr>
        <p:spPr>
          <a:xfrm flipH="1" flipV="1">
            <a:off x="3044190" y="4431665"/>
            <a:ext cx="1054100" cy="235585"/>
          </a:xfrm>
          <a:prstGeom prst="straightConnector1">
            <a:avLst/>
          </a:prstGeom>
          <a:ln w="12700">
            <a:solidFill>
              <a:srgbClr val="850A09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8169275" y="4667250"/>
            <a:ext cx="1864995" cy="39052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原始的</a:t>
            </a:r>
            <a:r>
              <a:rPr lang="en-US" altLang="zh-CN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</a:t>
            </a:r>
          </a:p>
        </p:txBody>
      </p:sp>
      <p:cxnSp>
        <p:nvCxnSpPr>
          <p:cNvPr id="7" name="直接箭头连接符 6"/>
          <p:cNvCxnSpPr>
            <a:stCxn id="6" idx="0"/>
          </p:cNvCxnSpPr>
          <p:nvPr/>
        </p:nvCxnSpPr>
        <p:spPr>
          <a:xfrm flipH="1" flipV="1">
            <a:off x="8047990" y="4431665"/>
            <a:ext cx="1054100" cy="235585"/>
          </a:xfrm>
          <a:prstGeom prst="straightConnector1">
            <a:avLst/>
          </a:prstGeom>
          <a:ln w="12700">
            <a:solidFill>
              <a:srgbClr val="850A09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示例：</a:t>
            </a:r>
            <a:r>
              <a:rPr lang="en-US" altLang="zh-CN"/>
              <a:t>CustomBeanPostProcessor</a:t>
            </a:r>
          </a:p>
        </p:txBody>
      </p:sp>
      <p:sp>
        <p:nvSpPr>
          <p:cNvPr id="8" name="矩形 7"/>
          <p:cNvSpPr/>
          <p:nvPr/>
        </p:nvSpPr>
        <p:spPr>
          <a:xfrm>
            <a:off x="467360" y="1614805"/>
            <a:ext cx="10514965" cy="439229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@Component</a:t>
            </a:r>
            <a:endParaRPr lang="zh-CN" altLang="en-US" sz="2000" b="1">
              <a:solidFill>
                <a:srgbClr val="800002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class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CustomBeanPostProcessor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implements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BeanPostProcessor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</a:p>
          <a:p>
            <a:pPr algn="l"/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Object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postProcessBeforeInitialization(Object bean, String beanName) {</a:t>
            </a: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//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相关代码</a:t>
            </a:r>
            <a:endParaRPr lang="en-US" altLang="zh-CN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return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bean; </a:t>
            </a:r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记得返回你的</a:t>
            </a:r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Bean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，要不它就会丢失！</a:t>
            </a:r>
            <a:endParaRPr lang="en-US" altLang="zh-CN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</a:p>
          <a:p>
            <a:pPr algn="l"/>
            <a:endParaRPr lang="en-US" altLang="zh-CN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Object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postProcessAfterInitialization(Object bean, String beanName) {</a:t>
            </a: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//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相关代码</a:t>
            </a:r>
            <a:endParaRPr lang="en-US" altLang="zh-CN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return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bean; </a:t>
            </a:r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记得返回你的</a:t>
            </a:r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Bean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，要不它就会丢失！</a:t>
            </a:r>
            <a:endParaRPr lang="en-US" altLang="zh-CN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</a:p>
          <a:p>
            <a:pPr algn="l"/>
            <a:endParaRPr lang="en-US" altLang="en-US" sz="2000" b="1">
              <a:solidFill>
                <a:srgbClr val="800002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6475730" y="1397635"/>
            <a:ext cx="4855210" cy="432000"/>
          </a:xfrm>
          <a:prstGeom prst="roundRect">
            <a:avLst>
              <a:gd name="adj" fmla="val 10111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和其它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Bean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一样，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能被组件扫描器找到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2037715" y="2805430"/>
            <a:ext cx="8926830" cy="144145"/>
            <a:chOff x="3209" y="4418"/>
            <a:chExt cx="14058" cy="227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3435" y="4525"/>
              <a:ext cx="13606" cy="1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>
              <a:spLocks noChangeAspect="1"/>
            </p:cNvSpPr>
            <p:nvPr/>
          </p:nvSpPr>
          <p:spPr>
            <a:xfrm>
              <a:off x="3209" y="4418"/>
              <a:ext cx="227" cy="227"/>
            </a:xfrm>
            <a:prstGeom prst="ellipse">
              <a:avLst/>
            </a:prstGeom>
            <a:solidFill>
              <a:srgbClr val="FDFEB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>
              <a:spLocks noChangeAspect="1"/>
            </p:cNvSpPr>
            <p:nvPr/>
          </p:nvSpPr>
          <p:spPr>
            <a:xfrm>
              <a:off x="17041" y="4419"/>
              <a:ext cx="227" cy="2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023745" y="4051935"/>
            <a:ext cx="8926830" cy="144145"/>
            <a:chOff x="3209" y="4418"/>
            <a:chExt cx="14058" cy="227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3435" y="4525"/>
              <a:ext cx="13606" cy="1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/>
            <p:cNvSpPr>
              <a:spLocks noChangeAspect="1"/>
            </p:cNvSpPr>
            <p:nvPr/>
          </p:nvSpPr>
          <p:spPr>
            <a:xfrm>
              <a:off x="3209" y="4418"/>
              <a:ext cx="227" cy="227"/>
            </a:xfrm>
            <a:prstGeom prst="ellipse">
              <a:avLst/>
            </a:prstGeom>
            <a:solidFill>
              <a:srgbClr val="FDFEB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>
              <a:spLocks noChangeAspect="1"/>
            </p:cNvSpPr>
            <p:nvPr/>
          </p:nvSpPr>
          <p:spPr>
            <a:xfrm>
              <a:off x="17041" y="4419"/>
              <a:ext cx="227" cy="2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配置生命周期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2902585" y="2553970"/>
            <a:ext cx="1555115" cy="648000"/>
          </a:xfrm>
          <a:prstGeom prst="roundRect">
            <a:avLst>
              <a:gd name="adj" fmla="val 10111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读取</a:t>
            </a:r>
            <a:r>
              <a:rPr lang="en-US" altLang="zh-CN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@Bean</a:t>
            </a:r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方法的签名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2902585" y="3800475"/>
            <a:ext cx="1555115" cy="648000"/>
          </a:xfrm>
          <a:prstGeom prst="roundRect">
            <a:avLst>
              <a:gd name="adj" fmla="val 10111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组件扫描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5628005" y="2553970"/>
            <a:ext cx="4003675" cy="647700"/>
          </a:xfrm>
          <a:prstGeom prst="roundRect">
            <a:avLst>
              <a:gd name="adj" fmla="val 10111"/>
            </a:avLst>
          </a:prstGeom>
          <a:solidFill>
            <a:srgbClr val="C2DD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调用</a:t>
            </a:r>
            <a:r>
              <a:rPr lang="en-US" altLang="zh-CN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@Bean</a:t>
            </a:r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方法实现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5628005" y="3656330"/>
            <a:ext cx="1718310" cy="935990"/>
          </a:xfrm>
          <a:prstGeom prst="roundRect">
            <a:avLst>
              <a:gd name="adj" fmla="val 10111"/>
            </a:avLst>
          </a:prstGeom>
          <a:solidFill>
            <a:srgbClr val="FDFEB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实例化和构造方法上的</a:t>
            </a:r>
            <a:r>
              <a:rPr lang="en-US" altLang="zh-CN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@Autowired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7913370" y="3656330"/>
            <a:ext cx="1718310" cy="935990"/>
          </a:xfrm>
          <a:prstGeom prst="roundRect">
            <a:avLst>
              <a:gd name="adj" fmla="val 10111"/>
            </a:avLst>
          </a:prstGeom>
          <a:solidFill>
            <a:srgbClr val="FDC087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注入添加了</a:t>
            </a:r>
            <a:r>
              <a:rPr lang="en-US" altLang="zh-CN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@Autowired</a:t>
            </a:r>
            <a:r>
              <a:rPr lang="zh-CN" altLang="en-US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的方法和字段</a:t>
            </a:r>
          </a:p>
        </p:txBody>
      </p:sp>
      <p:sp>
        <p:nvSpPr>
          <p:cNvPr id="8" name="矩形 7"/>
          <p:cNvSpPr/>
          <p:nvPr/>
        </p:nvSpPr>
        <p:spPr>
          <a:xfrm flipH="1">
            <a:off x="5024755" y="2107565"/>
            <a:ext cx="36000" cy="288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flipH="1">
            <a:off x="10198735" y="2107565"/>
            <a:ext cx="36000" cy="288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2902585" y="2231390"/>
            <a:ext cx="1555115" cy="215900"/>
            <a:chOff x="4571" y="3178"/>
            <a:chExt cx="2449" cy="340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4571" y="3348"/>
              <a:ext cx="2449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4571" y="3348"/>
              <a:ext cx="0" cy="17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7020" y="3348"/>
              <a:ext cx="0" cy="17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5796" y="3178"/>
              <a:ext cx="0" cy="17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/>
          <p:cNvGrpSpPr/>
          <p:nvPr/>
        </p:nvGrpSpPr>
        <p:grpSpPr>
          <a:xfrm>
            <a:off x="5628005" y="2204720"/>
            <a:ext cx="4005580" cy="224790"/>
            <a:chOff x="8863" y="3136"/>
            <a:chExt cx="6308" cy="354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8863" y="3319"/>
              <a:ext cx="630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8863" y="3319"/>
              <a:ext cx="0" cy="17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5171" y="3320"/>
              <a:ext cx="0" cy="17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12015" y="3136"/>
              <a:ext cx="0" cy="17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/>
          <p:cNvSpPr txBox="1"/>
          <p:nvPr/>
        </p:nvSpPr>
        <p:spPr>
          <a:xfrm>
            <a:off x="897890" y="2693035"/>
            <a:ext cx="11398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rgbClr val="850A09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Java</a:t>
            </a:r>
            <a:r>
              <a:rPr lang="zh-CN" altLang="en-US">
                <a:solidFill>
                  <a:srgbClr val="850A09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配置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940435" y="394081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rgbClr val="850A09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注解配置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3087370" y="1830070"/>
            <a:ext cx="11855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检测</a:t>
            </a:r>
            <a:r>
              <a:rPr lang="en-US" altLang="zh-CN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Bean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403090" y="1515745"/>
            <a:ext cx="127698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>
                <a:solidFill>
                  <a:schemeClr val="accent5">
                    <a:lumMod val="75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Bean</a:t>
            </a:r>
          </a:p>
          <a:p>
            <a:pPr algn="ctr"/>
            <a:r>
              <a:rPr lang="en-US" altLang="zh-CN">
                <a:solidFill>
                  <a:schemeClr val="accent5">
                    <a:lumMod val="75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FactoryPP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6348095" y="1828165"/>
            <a:ext cx="25571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Bean</a:t>
            </a:r>
            <a:r>
              <a:rPr lang="zh-CN" altLang="en-US"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实例化和依赖注入</a:t>
            </a:r>
          </a:p>
        </p:txBody>
      </p:sp>
      <p:sp>
        <p:nvSpPr>
          <p:cNvPr id="37" name="圆角矩形 36"/>
          <p:cNvSpPr/>
          <p:nvPr/>
        </p:nvSpPr>
        <p:spPr>
          <a:xfrm>
            <a:off x="5259070" y="5299075"/>
            <a:ext cx="5561965" cy="649605"/>
          </a:xfrm>
          <a:prstGeom prst="roundRect">
            <a:avLst>
              <a:gd name="adj" fmla="val 0"/>
            </a:avLst>
          </a:prstGeom>
          <a:noFill/>
          <a:ln w="127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>
                <a:solidFill>
                  <a:schemeClr val="accent5">
                    <a:lumMod val="75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BeanFactoryPP     →     BeanFactoryPostProcessor</a:t>
            </a:r>
          </a:p>
          <a:p>
            <a:pPr algn="l"/>
            <a:r>
              <a:rPr lang="en-US" altLang="zh-CN">
                <a:solidFill>
                  <a:schemeClr val="accent5">
                    <a:lumMod val="75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BeanPP                     →     BeanPostProcessor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9852660" y="1515110"/>
            <a:ext cx="7283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>
                <a:solidFill>
                  <a:schemeClr val="accent5">
                    <a:lumMod val="75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Bean</a:t>
            </a:r>
          </a:p>
          <a:p>
            <a:pPr algn="ctr"/>
            <a:r>
              <a:rPr lang="en-US" altLang="zh-CN">
                <a:solidFill>
                  <a:schemeClr val="accent5">
                    <a:lumMod val="75000"/>
                  </a:schemeClr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PP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直接箭头连接符 24"/>
          <p:cNvCxnSpPr>
            <a:endCxn id="4" idx="1"/>
          </p:cNvCxnSpPr>
          <p:nvPr/>
        </p:nvCxnSpPr>
        <p:spPr>
          <a:xfrm>
            <a:off x="1016635" y="2023110"/>
            <a:ext cx="4221480" cy="1079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478280" y="4895215"/>
            <a:ext cx="10111740" cy="1381125"/>
          </a:xfrm>
          <a:prstGeom prst="rect">
            <a:avLst/>
          </a:prstGeom>
          <a:solidFill>
            <a:schemeClr val="bg1"/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9069705" y="1360805"/>
            <a:ext cx="2520315" cy="4916170"/>
          </a:xfrm>
          <a:prstGeom prst="rect">
            <a:avLst/>
          </a:prstGeom>
          <a:solidFill>
            <a:schemeClr val="bg1"/>
          </a:solidFill>
          <a:ln w="698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9007475" y="4930775"/>
            <a:ext cx="108000" cy="1432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4499610" y="5062220"/>
            <a:ext cx="6842760" cy="1040765"/>
          </a:xfrm>
          <a:prstGeom prst="roundRect">
            <a:avLst/>
          </a:prstGeom>
          <a:solidFill>
            <a:srgbClr val="1AB9A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373630" y="1363980"/>
            <a:ext cx="5114925" cy="1339215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Bean</a:t>
            </a:r>
            <a:r>
              <a:rPr lang="zh-CN" altLang="en-US"/>
              <a:t>初始化步骤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2805430" y="1674495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加载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的定义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5238115" y="167513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7030A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后处理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的定义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3439795" y="2441575"/>
            <a:ext cx="2982595" cy="517525"/>
          </a:xfrm>
          <a:prstGeom prst="roundRect">
            <a:avLst>
              <a:gd name="adj" fmla="val 10111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加载并处理</a:t>
            </a:r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的定义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9434195" y="1674495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查找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/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创建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它的依赖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9434195" y="285877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实例化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9434195" y="4043045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执行</a:t>
            </a:r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Setter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注入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7029450" y="5150485"/>
            <a:ext cx="1791335" cy="551815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 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初始化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4758055" y="5227320"/>
            <a:ext cx="1245870" cy="64262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BPP</a:t>
            </a:r>
          </a:p>
        </p:txBody>
      </p:sp>
      <p:sp>
        <p:nvSpPr>
          <p:cNvPr id="14" name="圆角矩形 13"/>
          <p:cNvSpPr/>
          <p:nvPr/>
        </p:nvSpPr>
        <p:spPr>
          <a:xfrm>
            <a:off x="2022475" y="5227320"/>
            <a:ext cx="1791335" cy="717550"/>
          </a:xfrm>
          <a:prstGeom prst="roundRect">
            <a:avLst>
              <a:gd name="adj" fmla="val 10111"/>
            </a:avLst>
          </a:prstGeom>
          <a:solidFill>
            <a:srgbClr val="FD6666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准备好</a:t>
            </a:r>
          </a:p>
          <a:p>
            <a:pPr algn="ctr"/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随时可用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6802120" y="5737860"/>
            <a:ext cx="2245995" cy="364490"/>
          </a:xfrm>
          <a:prstGeom prst="roundRect">
            <a:avLst>
              <a:gd name="adj" fmla="val 10111"/>
            </a:avLst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r>
              <a:rPr lang="zh-CN" alt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后处理器</a:t>
            </a:r>
          </a:p>
        </p:txBody>
      </p:sp>
      <p:sp>
        <p:nvSpPr>
          <p:cNvPr id="21" name="圆角矩形 20"/>
          <p:cNvSpPr/>
          <p:nvPr/>
        </p:nvSpPr>
        <p:spPr>
          <a:xfrm>
            <a:off x="7136765" y="6113780"/>
            <a:ext cx="2527935" cy="404495"/>
          </a:xfrm>
          <a:prstGeom prst="roundRect">
            <a:avLst>
              <a:gd name="adj" fmla="val 10111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创建并初始化</a:t>
            </a:r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Bean</a:t>
            </a:r>
            <a:endParaRPr lang="zh-CN" altLang="en-US" sz="2000" b="1">
              <a:solidFill>
                <a:schemeClr val="accent5">
                  <a:lumMod val="75000"/>
                </a:schemeClr>
              </a:solidFill>
              <a:latin typeface="Source Han Sans SC Bold" panose="020B0400000000000000" charset="-122"/>
              <a:ea typeface="Source Han Sans SC Bold" panose="020B0400000000000000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4885055" y="5354320"/>
            <a:ext cx="1245870" cy="64262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BPP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9719310" y="5227320"/>
            <a:ext cx="1245870" cy="64262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BPP</a:t>
            </a:r>
          </a:p>
        </p:txBody>
      </p:sp>
      <p:sp>
        <p:nvSpPr>
          <p:cNvPr id="24" name="圆角矩形 23"/>
          <p:cNvSpPr/>
          <p:nvPr/>
        </p:nvSpPr>
        <p:spPr>
          <a:xfrm>
            <a:off x="9846310" y="5354320"/>
            <a:ext cx="1245870" cy="64262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BPP</a:t>
            </a:r>
          </a:p>
        </p:txBody>
      </p:sp>
      <p:cxnSp>
        <p:nvCxnSpPr>
          <p:cNvPr id="26" name="直接箭头连接符 25"/>
          <p:cNvCxnSpPr>
            <a:stCxn id="4" idx="3"/>
            <a:endCxn id="7" idx="1"/>
          </p:cNvCxnSpPr>
          <p:nvPr/>
        </p:nvCxnSpPr>
        <p:spPr>
          <a:xfrm flipV="1">
            <a:off x="7029450" y="2020570"/>
            <a:ext cx="2404745" cy="63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7" idx="2"/>
            <a:endCxn id="8" idx="0"/>
          </p:cNvCxnSpPr>
          <p:nvPr/>
        </p:nvCxnSpPr>
        <p:spPr>
          <a:xfrm>
            <a:off x="10330180" y="2379345"/>
            <a:ext cx="0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8" idx="2"/>
            <a:endCxn id="9" idx="0"/>
          </p:cNvCxnSpPr>
          <p:nvPr/>
        </p:nvCxnSpPr>
        <p:spPr>
          <a:xfrm>
            <a:off x="10330180" y="3563620"/>
            <a:ext cx="0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9" idx="2"/>
            <a:endCxn id="23" idx="0"/>
          </p:cNvCxnSpPr>
          <p:nvPr/>
        </p:nvCxnSpPr>
        <p:spPr>
          <a:xfrm>
            <a:off x="10330180" y="4747895"/>
            <a:ext cx="12065" cy="46672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H="1">
            <a:off x="8837930" y="5574665"/>
            <a:ext cx="864000" cy="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H="1">
            <a:off x="6148070" y="5574665"/>
            <a:ext cx="864000" cy="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endCxn id="14" idx="3"/>
          </p:cNvCxnSpPr>
          <p:nvPr/>
        </p:nvCxnSpPr>
        <p:spPr>
          <a:xfrm flipH="1" flipV="1">
            <a:off x="3813810" y="5573395"/>
            <a:ext cx="936000" cy="4445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flipH="1" flipV="1">
            <a:off x="1010285" y="5590540"/>
            <a:ext cx="1008000" cy="4445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圆角矩形 33"/>
          <p:cNvSpPr/>
          <p:nvPr/>
        </p:nvSpPr>
        <p:spPr>
          <a:xfrm>
            <a:off x="9236710" y="1195705"/>
            <a:ext cx="2186305" cy="34417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>
            <a:solidFill>
              <a:srgbClr val="850A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遍历所有</a:t>
            </a:r>
            <a:r>
              <a:rPr lang="en-US" altLang="zh-CN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</a:t>
            </a:r>
            <a:r>
              <a:rPr lang="zh-CN" altLang="en-US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……</a:t>
            </a:r>
          </a:p>
        </p:txBody>
      </p:sp>
      <p:sp>
        <p:nvSpPr>
          <p:cNvPr id="35" name="圆角矩形 34"/>
          <p:cNvSpPr/>
          <p:nvPr/>
        </p:nvSpPr>
        <p:spPr>
          <a:xfrm>
            <a:off x="6422390" y="3626485"/>
            <a:ext cx="1866900" cy="344805"/>
          </a:xfrm>
          <a:prstGeom prst="roundRect">
            <a:avLst>
              <a:gd name="adj" fmla="val 0"/>
            </a:avLst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依赖注入</a:t>
            </a:r>
          </a:p>
        </p:txBody>
      </p:sp>
      <p:cxnSp>
        <p:nvCxnSpPr>
          <p:cNvPr id="36" name="直接箭头连接符 35"/>
          <p:cNvCxnSpPr/>
          <p:nvPr/>
        </p:nvCxnSpPr>
        <p:spPr>
          <a:xfrm flipV="1">
            <a:off x="8124825" y="3217545"/>
            <a:ext cx="1309370" cy="432435"/>
          </a:xfrm>
          <a:prstGeom prst="straightConnector1">
            <a:avLst/>
          </a:prstGeom>
          <a:ln w="31750">
            <a:solidFill>
              <a:srgbClr val="850A09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>
            <a:off x="8150860" y="3869055"/>
            <a:ext cx="1283335" cy="532765"/>
          </a:xfrm>
          <a:prstGeom prst="straightConnector1">
            <a:avLst/>
          </a:prstGeom>
          <a:ln w="31750">
            <a:solidFill>
              <a:srgbClr val="850A09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1010285" y="3509010"/>
            <a:ext cx="360000" cy="360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478280" y="3509010"/>
            <a:ext cx="2579370" cy="3600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i="1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</a:rPr>
              <a:t>你此前已经见过的内容</a:t>
            </a:r>
          </a:p>
        </p:txBody>
      </p:sp>
      <p:sp>
        <p:nvSpPr>
          <p:cNvPr id="40" name="椭圆 39"/>
          <p:cNvSpPr/>
          <p:nvPr/>
        </p:nvSpPr>
        <p:spPr>
          <a:xfrm>
            <a:off x="558165" y="1848485"/>
            <a:ext cx="360000" cy="36000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555625" y="5412740"/>
            <a:ext cx="360000" cy="3600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议程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67995" y="1454785"/>
            <a:ext cx="5584190" cy="4722495"/>
          </a:xfrm>
        </p:spPr>
        <p:txBody>
          <a:bodyPr>
            <a:normAutofit lnSpcReduction="20000"/>
          </a:bodyPr>
          <a:lstStyle/>
          <a:p>
            <a:r>
              <a:rPr lang="en-US" altLang="zh-CN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 </a:t>
            </a:r>
            <a:r>
              <a:rPr 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Spring Bean</a:t>
            </a:r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生命周期</a:t>
            </a:r>
          </a:p>
          <a:p>
            <a:pPr lvl="1"/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 第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1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阶段：初始化</a:t>
            </a:r>
          </a:p>
          <a:p>
            <a:pPr lvl="1"/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 </a:t>
            </a:r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第</a:t>
            </a:r>
            <a:r>
              <a:rPr lang="en-US" altLang="zh-CN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2</a:t>
            </a:r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阶段：使用</a:t>
            </a:r>
            <a:endParaRPr lang="zh-CN" altLang="en-US"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  <a:p>
            <a:pPr lvl="1"/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 第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3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阶段：销毁</a:t>
            </a:r>
            <a:endParaRPr lang="en-US" altLang="zh-CN" b="1">
              <a:latin typeface="Source Han Sans SC Bold" panose="020B0400000000000000" charset="-122"/>
              <a:ea typeface="Source Han Sans SC Bold" panose="020B0400000000000000" charset="-122"/>
              <a:cs typeface="Source Han Sans SC Bold" panose="020B0400000000000000" charset="-122"/>
            </a:endParaRPr>
          </a:p>
          <a:p>
            <a:r>
              <a:rPr lang="en-US" altLang="zh-CN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 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关于创建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Bean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的更多内容</a:t>
            </a:r>
          </a:p>
        </p:txBody>
      </p:sp>
      <p:pic>
        <p:nvPicPr>
          <p:cNvPr id="6" name="图片 5" descr="截屏2021-04-16 11.07.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185" y="0"/>
            <a:ext cx="6139815" cy="68580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052820" y="0"/>
            <a:ext cx="6139815" cy="6858000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8042275" y="1454785"/>
            <a:ext cx="2160000" cy="648000"/>
          </a:xfrm>
          <a:prstGeom prst="roundRect">
            <a:avLst>
              <a:gd name="adj" fmla="val 10111"/>
            </a:avLst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初始化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8042275" y="3001645"/>
            <a:ext cx="2160000" cy="64800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使用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8042275" y="4548505"/>
            <a:ext cx="2160000" cy="648000"/>
          </a:xfrm>
          <a:prstGeom prst="roundRect">
            <a:avLst>
              <a:gd name="adj" fmla="val 10111"/>
            </a:avLst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销毁</a:t>
            </a:r>
          </a:p>
        </p:txBody>
      </p:sp>
      <p:cxnSp>
        <p:nvCxnSpPr>
          <p:cNvPr id="14" name="直接箭头连接符 13"/>
          <p:cNvCxnSpPr>
            <a:stCxn id="11" idx="2"/>
            <a:endCxn id="12" idx="0"/>
          </p:cNvCxnSpPr>
          <p:nvPr/>
        </p:nvCxnSpPr>
        <p:spPr>
          <a:xfrm>
            <a:off x="9122410" y="2102485"/>
            <a:ext cx="0" cy="89916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12" idx="2"/>
          </p:cNvCxnSpPr>
          <p:nvPr/>
        </p:nvCxnSpPr>
        <p:spPr>
          <a:xfrm flipH="1">
            <a:off x="9112885" y="3649345"/>
            <a:ext cx="9525" cy="88519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5379720"/>
          </a:xfrm>
        </p:spPr>
        <p:txBody>
          <a:bodyPr>
            <a:normAutofit/>
          </a:bodyPr>
          <a:lstStyle/>
          <a:p>
            <a:r>
              <a:rPr lang="en-US" altLang="zh-CN"/>
              <a:t> Bean</a:t>
            </a:r>
            <a:r>
              <a:rPr lang="zh-CN" altLang="en-US"/>
              <a:t>的生命周期即为从</a:t>
            </a:r>
            <a:r>
              <a:rPr lang="en-US" altLang="zh-CN"/>
              <a:t>Bean</a:t>
            </a:r>
            <a:r>
              <a:rPr lang="zh-CN" altLang="en-US"/>
              <a:t>创建到</a:t>
            </a:r>
            <a:r>
              <a:rPr lang="en-US" altLang="zh-CN"/>
              <a:t>Bean</a:t>
            </a:r>
            <a:r>
              <a:rPr lang="zh-CN" altLang="en-US"/>
              <a:t>销毁的过程</a:t>
            </a:r>
          </a:p>
          <a:p>
            <a:r>
              <a:rPr lang="en-US" altLang="zh-CN"/>
              <a:t> </a:t>
            </a:r>
            <a:r>
              <a:rPr lang="zh-CN" altLang="en-US"/>
              <a:t>在</a:t>
            </a:r>
            <a:r>
              <a:rPr lang="en-US" altLang="zh-CN"/>
              <a:t>Bean</a:t>
            </a:r>
            <a:r>
              <a:rPr lang="zh-CN" altLang="en-US"/>
              <a:t>的生命周期中可以执行一些自定义操作，那么在什么时候如何执行这些操作？</a:t>
            </a:r>
          </a:p>
          <a:p>
            <a:pPr lvl="1"/>
            <a:r>
              <a:rPr lang="zh-CN" altLang="en-US"/>
              <a:t>在</a:t>
            </a:r>
            <a:r>
              <a:rPr lang="en-US" altLang="zh-CN"/>
              <a:t>Bean</a:t>
            </a:r>
            <a:r>
              <a:rPr lang="zh-CN" altLang="en-US"/>
              <a:t>初始化过程中，可以通过</a:t>
            </a:r>
            <a:r>
              <a:rPr lang="en-US" altLang="zh-CN"/>
              <a:t>@PostConstruct</a:t>
            </a:r>
            <a:r>
              <a:rPr lang="zh-CN" altLang="en-US"/>
              <a:t>执行自定义操作</a:t>
            </a:r>
          </a:p>
          <a:p>
            <a:pPr lvl="1"/>
            <a:r>
              <a:rPr lang="zh-CN" altLang="en-US"/>
              <a:t>在</a:t>
            </a:r>
            <a:r>
              <a:rPr lang="en-US" altLang="zh-CN"/>
              <a:t>Bean</a:t>
            </a:r>
            <a:r>
              <a:rPr lang="zh-CN" altLang="en-US"/>
              <a:t>实例销毁之前，可以通过</a:t>
            </a:r>
            <a:r>
              <a:rPr lang="en-US" altLang="zh-CN"/>
              <a:t>@PreDestroy</a:t>
            </a:r>
            <a:r>
              <a:rPr lang="zh-CN" altLang="en-US"/>
              <a:t>执行自定义操作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关于</a:t>
            </a:r>
            <a:r>
              <a:rPr lang="en-US" altLang="zh-CN">
                <a:sym typeface="+mn-ea"/>
              </a:rPr>
              <a:t>@PostConstruct和@PreDestroy</a:t>
            </a:r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）使用阶段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Spring Application Context</a:t>
            </a:r>
            <a:r>
              <a:rPr lang="zh-CN" altLang="en-US"/>
              <a:t>的生命周期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3"/>
          </p:nvPr>
        </p:nvSpPr>
        <p:spPr>
          <a:xfrm>
            <a:off x="838200" y="1797685"/>
            <a:ext cx="10515600" cy="610235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当你调用从上下文中获得的</a:t>
            </a:r>
            <a:r>
              <a:rPr lang="en-US" altLang="zh-CN"/>
              <a:t>Bean</a:t>
            </a:r>
            <a:r>
              <a:rPr lang="zh-CN" altLang="en-US"/>
              <a:t>时：</a:t>
            </a:r>
          </a:p>
        </p:txBody>
      </p:sp>
      <p:cxnSp>
        <p:nvCxnSpPr>
          <p:cNvPr id="14" name="直接箭头连接符 13"/>
          <p:cNvCxnSpPr/>
          <p:nvPr/>
        </p:nvCxnSpPr>
        <p:spPr>
          <a:xfrm flipV="1">
            <a:off x="8517890" y="1915160"/>
            <a:ext cx="2771140" cy="1143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 11"/>
          <p:cNvSpPr/>
          <p:nvPr/>
        </p:nvSpPr>
        <p:spPr>
          <a:xfrm>
            <a:off x="8823325" y="1156970"/>
            <a:ext cx="2160000" cy="64800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使用</a:t>
            </a:r>
          </a:p>
        </p:txBody>
      </p:sp>
      <p:sp>
        <p:nvSpPr>
          <p:cNvPr id="8" name="矩形 7"/>
          <p:cNvSpPr/>
          <p:nvPr/>
        </p:nvSpPr>
        <p:spPr>
          <a:xfrm>
            <a:off x="575310" y="2407920"/>
            <a:ext cx="11009630" cy="254254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ApplicationContext context = </a:t>
            </a:r>
            <a:r>
              <a:rPr 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从某处获得</a:t>
            </a:r>
          </a:p>
          <a:p>
            <a:pPr algn="l"/>
            <a:endParaRPr lang="zh-CN" altLang="en-US" sz="2000">
              <a:solidFill>
                <a:srgbClr val="326E4C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通过应用程序上下文检索一个</a:t>
            </a:r>
            <a:r>
              <a:rPr lang="en-US" altLang="zh-CN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Bean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（通常情况下，</a:t>
            </a:r>
          </a:p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你会使用</a:t>
            </a:r>
            <a:r>
              <a:rPr lang="en-US" altLang="zh-CN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@Autowired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从而获得</a:t>
            </a:r>
            <a:r>
              <a:rPr lang="en-US" altLang="zh-CN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Bean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的引用）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TransferService service = context.getBean(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transferService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, TransferService.</a:t>
            </a:r>
            <a:r>
              <a:rPr lang="en-US" altLang="zh-CN" sz="2000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class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);</a:t>
            </a:r>
          </a:p>
          <a:p>
            <a:pPr algn="l"/>
            <a:endParaRPr lang="en-US" altLang="zh-CN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使用它！</a:t>
            </a:r>
            <a:endParaRPr lang="zh-CN" alt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  <a:sym typeface="+mn-ea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service.transfer(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" panose="020B0400000000000000" charset="-122"/>
                <a:sym typeface="+mn-ea"/>
              </a:rPr>
              <a:t>new 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MonetaryAccount(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50.00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), 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1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, 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2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);</a:t>
            </a:r>
          </a:p>
        </p:txBody>
      </p:sp>
      <p:sp>
        <p:nvSpPr>
          <p:cNvPr id="6" name="内容占位符 4"/>
          <p:cNvSpPr>
            <a:spLocks noGrp="1"/>
          </p:cNvSpPr>
          <p:nvPr/>
        </p:nvSpPr>
        <p:spPr>
          <a:xfrm>
            <a:off x="838200" y="5140960"/>
            <a:ext cx="10515600" cy="610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议程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67995" y="1454785"/>
            <a:ext cx="5584190" cy="4722495"/>
          </a:xfrm>
        </p:spPr>
        <p:txBody>
          <a:bodyPr>
            <a:normAutofit lnSpcReduction="20000"/>
          </a:bodyPr>
          <a:lstStyle/>
          <a:p>
            <a:r>
              <a:rPr lang="en-US" altLang="zh-CN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 </a:t>
            </a:r>
            <a:r>
              <a:rPr 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Spring Bean</a:t>
            </a:r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生命周期</a:t>
            </a:r>
          </a:p>
          <a:p>
            <a:pPr lvl="1"/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 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第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1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阶段：初始化</a:t>
            </a:r>
          </a:p>
          <a:p>
            <a:pPr lvl="1"/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 第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2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阶段：使用</a:t>
            </a:r>
          </a:p>
          <a:p>
            <a:pPr lvl="1"/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 </a:t>
            </a:r>
            <a:r>
              <a:rPr lang="zh-CN" altLang="en-US" b="1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第</a:t>
            </a:r>
            <a:r>
              <a:rPr lang="en-US" altLang="zh-CN" b="1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3</a:t>
            </a:r>
            <a:r>
              <a:rPr lang="zh-CN" altLang="en-US" b="1"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阶段：销毁</a:t>
            </a:r>
            <a:endParaRPr lang="en-US" altLang="zh-CN" b="1">
              <a:latin typeface="Source Han Sans SC Bold" panose="020B0400000000000000" charset="-122"/>
              <a:ea typeface="Source Han Sans SC Bold" panose="020B0400000000000000" charset="-122"/>
              <a:cs typeface="Source Han Sans SC Bold" panose="020B0400000000000000" charset="-122"/>
            </a:endParaRPr>
          </a:p>
          <a:p>
            <a:r>
              <a:rPr lang="en-US" altLang="zh-CN" b="1">
                <a:latin typeface="Source Han Sans SC Bold" panose="020B0400000000000000" charset="-122"/>
                <a:ea typeface="Source Han Sans SC Bold" panose="020B0400000000000000" charset="-122"/>
                <a:cs typeface="Source Han Sans SC Bold" panose="020B0400000000000000" charset="-122"/>
              </a:rPr>
              <a:t> 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关于创建</a:t>
            </a:r>
            <a:r>
              <a:rPr lang="en-US" altLang="zh-CN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Bean</a:t>
            </a:r>
            <a:r>
              <a:rPr lang="zh-CN" altLang="en-US">
                <a:latin typeface="Source Han Sans SC" panose="020B0400000000000000" charset="-122"/>
                <a:ea typeface="Source Han Sans SC" panose="020B0400000000000000" charset="-122"/>
                <a:cs typeface="Source Han Sans SC Bold" panose="020B0400000000000000" charset="-122"/>
              </a:rPr>
              <a:t>的更多内容</a:t>
            </a:r>
          </a:p>
        </p:txBody>
      </p:sp>
      <p:pic>
        <p:nvPicPr>
          <p:cNvPr id="6" name="图片 5" descr="截屏2021-04-16 11.07.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185" y="0"/>
            <a:ext cx="6139815" cy="68580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052820" y="0"/>
            <a:ext cx="6139815" cy="6858000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8042275" y="1454785"/>
            <a:ext cx="2160000" cy="648000"/>
          </a:xfrm>
          <a:prstGeom prst="roundRect">
            <a:avLst>
              <a:gd name="adj" fmla="val 10111"/>
            </a:avLst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初始化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8042275" y="3001645"/>
            <a:ext cx="2160000" cy="648000"/>
          </a:xfrm>
          <a:prstGeom prst="roundRect">
            <a:avLst>
              <a:gd name="adj" fmla="val 10111"/>
            </a:avLst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使用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8042275" y="4548505"/>
            <a:ext cx="2160000" cy="648000"/>
          </a:xfrm>
          <a:prstGeom prst="roundRect">
            <a:avLst>
              <a:gd name="adj" fmla="val 10111"/>
            </a:avLst>
          </a:prstGeom>
          <a:solidFill>
            <a:srgbClr val="0F80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销毁</a:t>
            </a:r>
          </a:p>
        </p:txBody>
      </p:sp>
      <p:cxnSp>
        <p:nvCxnSpPr>
          <p:cNvPr id="14" name="直接箭头连接符 13"/>
          <p:cNvCxnSpPr>
            <a:stCxn id="11" idx="2"/>
            <a:endCxn id="12" idx="0"/>
          </p:cNvCxnSpPr>
          <p:nvPr/>
        </p:nvCxnSpPr>
        <p:spPr>
          <a:xfrm>
            <a:off x="9122410" y="2102485"/>
            <a:ext cx="0" cy="89916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12" idx="2"/>
          </p:cNvCxnSpPr>
          <p:nvPr/>
        </p:nvCxnSpPr>
        <p:spPr>
          <a:xfrm flipH="1">
            <a:off x="9112885" y="3649345"/>
            <a:ext cx="9525" cy="88519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）销毁阶段</a:t>
            </a: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Spring Application Context</a:t>
            </a:r>
            <a:r>
              <a:rPr lang="zh-CN" altLang="en-US">
                <a:sym typeface="+mn-ea"/>
              </a:rPr>
              <a:t>的生命周期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3"/>
          </p:nvPr>
        </p:nvSpPr>
        <p:spPr>
          <a:xfrm>
            <a:off x="838200" y="1797685"/>
            <a:ext cx="10515600" cy="69215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上下文已关闭（或调用了关闭</a:t>
            </a:r>
            <a:r>
              <a:rPr lang="en-US" altLang="zh-CN"/>
              <a:t>hook</a:t>
            </a:r>
            <a:r>
              <a:rPr lang="zh-CN" altLang="en-US"/>
              <a:t>）</a:t>
            </a:r>
          </a:p>
        </p:txBody>
      </p:sp>
      <p:cxnSp>
        <p:nvCxnSpPr>
          <p:cNvPr id="14" name="直接箭头连接符 13"/>
          <p:cNvCxnSpPr/>
          <p:nvPr/>
        </p:nvCxnSpPr>
        <p:spPr>
          <a:xfrm flipV="1">
            <a:off x="8517890" y="5972810"/>
            <a:ext cx="2771140" cy="1143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圆角矩形 4"/>
          <p:cNvSpPr/>
          <p:nvPr/>
        </p:nvSpPr>
        <p:spPr>
          <a:xfrm>
            <a:off x="8823325" y="5214620"/>
            <a:ext cx="2160000" cy="648000"/>
          </a:xfrm>
          <a:prstGeom prst="roundRect">
            <a:avLst>
              <a:gd name="adj" fmla="val 10111"/>
            </a:avLst>
          </a:prstGeom>
          <a:solidFill>
            <a:srgbClr val="0F80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销毁</a:t>
            </a:r>
          </a:p>
        </p:txBody>
      </p:sp>
      <p:sp>
        <p:nvSpPr>
          <p:cNvPr id="10" name="矩形 9"/>
          <p:cNvSpPr/>
          <p:nvPr/>
        </p:nvSpPr>
        <p:spPr>
          <a:xfrm>
            <a:off x="1273175" y="2489835"/>
            <a:ext cx="9209405" cy="171069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ConfigurableApplicationContext context = </a:t>
            </a:r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从某处获得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... // 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执行某些代码</a:t>
            </a:r>
          </a:p>
          <a:p>
            <a:pPr algn="l"/>
            <a:endParaRPr lang="zh-CN" altLang="en-US" sz="2000">
              <a:solidFill>
                <a:srgbClr val="326E4C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关闭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context.close();</a:t>
            </a:r>
          </a:p>
        </p:txBody>
      </p:sp>
      <p:sp>
        <p:nvSpPr>
          <p:cNvPr id="9" name="内容占位符 4"/>
          <p:cNvSpPr>
            <a:spLocks noGrp="1"/>
          </p:cNvSpPr>
          <p:nvPr/>
        </p:nvSpPr>
        <p:spPr>
          <a:xfrm>
            <a:off x="838200" y="4474210"/>
            <a:ext cx="10515600" cy="610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</a:t>
            </a:r>
            <a:r>
              <a:rPr lang="zh-CN" altLang="en-US">
                <a:sym typeface="+mn-ea"/>
              </a:rPr>
              <a:t>但是这个阶段究竟会发生什么？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59385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所有</a:t>
            </a:r>
            <a:r>
              <a:rPr lang="en-US" altLang="zh-CN"/>
              <a:t>Bean</a:t>
            </a:r>
            <a:r>
              <a:rPr lang="zh-CN" altLang="en-US"/>
              <a:t>被清理</a:t>
            </a:r>
          </a:p>
          <a:p>
            <a:pPr lvl="1"/>
            <a:r>
              <a:rPr lang="zh-CN" altLang="en-US"/>
              <a:t> 任何已注册的</a:t>
            </a:r>
            <a:r>
              <a:rPr lang="en-US" altLang="zh-CN"/>
              <a:t>@PreDestroy</a:t>
            </a:r>
            <a:r>
              <a:rPr lang="zh-CN" altLang="en-US"/>
              <a:t>方法都被调用</a:t>
            </a:r>
          </a:p>
          <a:p>
            <a:pPr lvl="1"/>
            <a:r>
              <a:rPr lang="zh-CN" altLang="en-US"/>
              <a:t> 释放的</a:t>
            </a:r>
            <a:r>
              <a:rPr lang="en-US" altLang="zh-CN"/>
              <a:t>Bean</a:t>
            </a:r>
            <a:r>
              <a:rPr lang="zh-CN" altLang="en-US"/>
              <a:t>到垃圾回收器去销毁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清理</a:t>
            </a:r>
            <a:r>
              <a:rPr lang="en-US" altLang="zh-CN"/>
              <a:t>Bean</a:t>
            </a:r>
          </a:p>
        </p:txBody>
      </p:sp>
      <p:cxnSp>
        <p:nvCxnSpPr>
          <p:cNvPr id="14" name="直接箭头连接符 13"/>
          <p:cNvCxnSpPr/>
          <p:nvPr/>
        </p:nvCxnSpPr>
        <p:spPr>
          <a:xfrm flipV="1">
            <a:off x="8888095" y="2163445"/>
            <a:ext cx="2771140" cy="1143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圆角矩形 4"/>
          <p:cNvSpPr/>
          <p:nvPr/>
        </p:nvSpPr>
        <p:spPr>
          <a:xfrm>
            <a:off x="9193530" y="1405255"/>
            <a:ext cx="2160000" cy="648000"/>
          </a:xfrm>
          <a:prstGeom prst="roundRect">
            <a:avLst>
              <a:gd name="adj" fmla="val 10111"/>
            </a:avLst>
          </a:prstGeom>
          <a:solidFill>
            <a:srgbClr val="0F80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销毁</a:t>
            </a:r>
          </a:p>
        </p:txBody>
      </p:sp>
      <p:sp>
        <p:nvSpPr>
          <p:cNvPr id="6" name="内容占位符 1"/>
          <p:cNvSpPr>
            <a:spLocks noGrp="1"/>
          </p:cNvSpPr>
          <p:nvPr/>
        </p:nvSpPr>
        <p:spPr>
          <a:xfrm>
            <a:off x="753745" y="3968750"/>
            <a:ext cx="10515600" cy="1117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</a:t>
            </a:r>
            <a:r>
              <a:rPr lang="zh-CN" altLang="en-US" b="1">
                <a:latin typeface="Source Han Sans SC Bold" panose="020B0400000000000000" charset="-122"/>
                <a:ea typeface="Source Han Sans SC Bold" panose="020B0400000000000000" charset="-122"/>
              </a:rPr>
              <a:t>注意：</a:t>
            </a:r>
            <a:r>
              <a:rPr lang="zh-CN" altLang="en-US"/>
              <a:t>仅当应用程序正常关闭时才会发生</a:t>
            </a:r>
          </a:p>
          <a:p>
            <a:pPr lvl="1"/>
            <a:r>
              <a:rPr lang="zh-CN" altLang="en-US"/>
              <a:t> 当进程被杀死或失败时不会发生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lstStyle/>
          <a:p>
            <a:r>
              <a:rPr lang="en-US" altLang="zh-CN"/>
              <a:t> Spring Bean</a:t>
            </a:r>
            <a:r>
              <a:rPr lang="zh-CN" altLang="en-US"/>
              <a:t>的生命周期</a:t>
            </a:r>
          </a:p>
          <a:p>
            <a:pPr lvl="1"/>
            <a:r>
              <a:rPr lang="zh-CN" altLang="en-US"/>
              <a:t> 三个阶段：初始化，使用，销毁</a:t>
            </a:r>
          </a:p>
          <a:p>
            <a:pPr lvl="1"/>
            <a:r>
              <a:rPr lang="en-US" altLang="zh-CN"/>
              <a:t> BeanFactoryPostProcessor</a:t>
            </a:r>
          </a:p>
          <a:p>
            <a:pPr lvl="2"/>
            <a:r>
              <a:rPr lang="en-US" altLang="zh-CN"/>
              <a:t> </a:t>
            </a:r>
            <a:r>
              <a:rPr lang="zh-CN" altLang="en-US"/>
              <a:t>处理</a:t>
            </a:r>
            <a:r>
              <a:rPr lang="en-US" altLang="zh-CN"/>
              <a:t>Bean</a:t>
            </a:r>
            <a:r>
              <a:rPr lang="zh-CN" altLang="en-US"/>
              <a:t>的定义（尚且没有</a:t>
            </a:r>
            <a:r>
              <a:rPr lang="en-US" altLang="zh-CN"/>
              <a:t>Bean</a:t>
            </a:r>
            <a:r>
              <a:rPr lang="zh-CN" altLang="en-US"/>
              <a:t>）</a:t>
            </a:r>
          </a:p>
          <a:p>
            <a:pPr lvl="2"/>
            <a:r>
              <a:rPr lang="zh-CN" altLang="en-US"/>
              <a:t> 使用静态</a:t>
            </a:r>
            <a:r>
              <a:rPr lang="en-US" altLang="zh-CN"/>
              <a:t>@Bean</a:t>
            </a:r>
            <a:r>
              <a:rPr lang="zh-CN" altLang="en-US"/>
              <a:t>方法分配</a:t>
            </a:r>
          </a:p>
          <a:p>
            <a:pPr lvl="1"/>
            <a:r>
              <a:rPr lang="zh-CN" altLang="en-US"/>
              <a:t> </a:t>
            </a:r>
            <a:r>
              <a:rPr lang="en-US" altLang="zh-CN"/>
              <a:t>BeanPostProcessor</a:t>
            </a:r>
          </a:p>
          <a:p>
            <a:pPr lvl="2"/>
            <a:r>
              <a:rPr lang="en-US" altLang="zh-CN"/>
              <a:t> </a:t>
            </a:r>
            <a:r>
              <a:rPr lang="zh-CN" altLang="en-US"/>
              <a:t>处理</a:t>
            </a:r>
            <a:r>
              <a:rPr lang="en-US" altLang="zh-CN"/>
              <a:t>Bean</a:t>
            </a:r>
          </a:p>
          <a:p>
            <a:pPr lvl="2"/>
            <a:r>
              <a:rPr lang="en-US" altLang="zh-CN"/>
              <a:t> </a:t>
            </a:r>
            <a:r>
              <a:rPr lang="zh-CN" altLang="en-US"/>
              <a:t>执行初始化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总结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8994775" y="1777365"/>
            <a:ext cx="2160000" cy="648000"/>
          </a:xfrm>
          <a:prstGeom prst="roundRect">
            <a:avLst>
              <a:gd name="adj" fmla="val 10111"/>
            </a:avLst>
          </a:prstGeom>
          <a:solidFill>
            <a:srgbClr val="FD8008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初始化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8994775" y="3324225"/>
            <a:ext cx="2160000" cy="648000"/>
          </a:xfrm>
          <a:prstGeom prst="roundRect">
            <a:avLst>
              <a:gd name="adj" fmla="val 10111"/>
            </a:avLst>
          </a:prstGeom>
          <a:solidFill>
            <a:schemeClr val="accent6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使用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994775" y="4871085"/>
            <a:ext cx="2160000" cy="648000"/>
          </a:xfrm>
          <a:prstGeom prst="roundRect">
            <a:avLst>
              <a:gd name="adj" fmla="val 10111"/>
            </a:avLst>
          </a:prstGeom>
          <a:solidFill>
            <a:srgbClr val="0F80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Source Han Sans SC Bold" panose="020B0400000000000000" charset="-122"/>
                <a:ea typeface="Source Han Sans SC Bold" panose="020B0400000000000000" charset="-122"/>
              </a:rPr>
              <a:t>销毁</a:t>
            </a:r>
          </a:p>
        </p:txBody>
      </p:sp>
      <p:cxnSp>
        <p:nvCxnSpPr>
          <p:cNvPr id="7" name="直接箭头连接符 6"/>
          <p:cNvCxnSpPr>
            <a:stCxn id="10" idx="2"/>
            <a:endCxn id="5" idx="0"/>
          </p:cNvCxnSpPr>
          <p:nvPr/>
        </p:nvCxnSpPr>
        <p:spPr>
          <a:xfrm>
            <a:off x="10074910" y="2425065"/>
            <a:ext cx="0" cy="89916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stCxn id="5" idx="2"/>
          </p:cNvCxnSpPr>
          <p:nvPr/>
        </p:nvCxnSpPr>
        <p:spPr>
          <a:xfrm flipH="1">
            <a:off x="10065385" y="3971925"/>
            <a:ext cx="9525" cy="88519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676275"/>
          </a:xfrm>
        </p:spPr>
        <p:txBody>
          <a:bodyPr/>
          <a:lstStyle/>
          <a:p>
            <a:r>
              <a:rPr lang="en-US" altLang="zh-CN"/>
              <a:t> 添</a:t>
            </a:r>
            <a:r>
              <a:rPr lang="zh-CN" altLang="en-US"/>
              <a:t>加启动和关闭时的行为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@PostConstruct和@PreDestroy</a:t>
            </a:r>
          </a:p>
        </p:txBody>
      </p:sp>
      <p:sp>
        <p:nvSpPr>
          <p:cNvPr id="7" name="矩形 6"/>
          <p:cNvSpPr/>
          <p:nvPr/>
        </p:nvSpPr>
        <p:spPr>
          <a:xfrm>
            <a:off x="968375" y="1979930"/>
            <a:ext cx="10255250" cy="295910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JdbcAccountRepository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</a:p>
          <a:p>
            <a:pPr algn="l"/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PostConstruct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void 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populateCache()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{ }</a:t>
            </a:r>
          </a:p>
          <a:p>
            <a:pPr algn="l"/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PreDestroy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void 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flushCache()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{ }</a:t>
            </a:r>
          </a:p>
          <a:p>
            <a:pPr algn="l"/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943600" y="2767330"/>
            <a:ext cx="3758565" cy="769620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在启动时，当所有依赖都已经注入之后，会调用这个方法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5943600" y="3686810"/>
            <a:ext cx="3758565" cy="769620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在关闭时，在销毁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bean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实例之前，会调用这个方法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673100" y="5344795"/>
            <a:ext cx="10846435" cy="720000"/>
          </a:xfrm>
          <a:prstGeom prst="round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截屏2021-04-16 17.40.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945" y="5424805"/>
            <a:ext cx="608178" cy="57912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599565" y="5359400"/>
            <a:ext cx="9519920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indent="0" algn="l"/>
            <a:r>
              <a:rPr lang="zh-CN" altLang="en-US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被添加注解的方法，可以是任意可见性的，但是必须没有参数，且返回值类型必须是</a:t>
            </a:r>
            <a:r>
              <a:rPr lang="en-US" altLang="zh-CN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void</a:t>
            </a:r>
            <a:r>
              <a:rPr lang="zh-CN" altLang="en-US" sz="2000" b="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Source Han Sans SC Regular" panose="020B0400000000000000" charset="-122"/>
              </a:rPr>
              <a:t>。</a:t>
            </a:r>
          </a:p>
        </p:txBody>
      </p:sp>
      <p:cxnSp>
        <p:nvCxnSpPr>
          <p:cNvPr id="10" name="直接箭头连接符 9"/>
          <p:cNvCxnSpPr>
            <a:stCxn id="9" idx="1"/>
          </p:cNvCxnSpPr>
          <p:nvPr/>
        </p:nvCxnSpPr>
        <p:spPr>
          <a:xfrm flipH="1">
            <a:off x="4601210" y="3152140"/>
            <a:ext cx="1342390" cy="10795"/>
          </a:xfrm>
          <a:prstGeom prst="straightConnector1">
            <a:avLst/>
          </a:prstGeom>
          <a:ln w="190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箭头连接符 2"/>
          <p:cNvCxnSpPr>
            <a:stCxn id="2" idx="1"/>
          </p:cNvCxnSpPr>
          <p:nvPr/>
        </p:nvCxnSpPr>
        <p:spPr>
          <a:xfrm flipH="1">
            <a:off x="4142740" y="4071620"/>
            <a:ext cx="1800860" cy="5080"/>
          </a:xfrm>
          <a:prstGeom prst="straightConnector1">
            <a:avLst/>
          </a:prstGeom>
          <a:ln w="190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5379720"/>
          </a:xfrm>
        </p:spPr>
        <p:txBody>
          <a:bodyPr>
            <a:normAutofit lnSpcReduction="10000"/>
          </a:bodyPr>
          <a:lstStyle/>
          <a:p>
            <a:r>
              <a:rPr lang="en-US" altLang="zh-CN"/>
              <a:t> </a:t>
            </a:r>
            <a:r>
              <a:rPr lang="zh-CN" altLang="en-US"/>
              <a:t>创建</a:t>
            </a:r>
            <a:r>
              <a:rPr lang="en-US" altLang="zh-CN"/>
              <a:t>Bean的</a:t>
            </a:r>
            <a:r>
              <a:rPr lang="zh-CN" altLang="en-US"/>
              <a:t>常见方式：</a:t>
            </a:r>
          </a:p>
          <a:p>
            <a:pPr lvl="1"/>
            <a:r>
              <a:rPr lang="zh-CN" altLang="en-US"/>
              <a:t> 由</a:t>
            </a:r>
            <a:r>
              <a:rPr lang="en-US" altLang="zh-CN"/>
              <a:t>@Bean</a:t>
            </a:r>
            <a:r>
              <a:rPr lang="zh-CN" altLang="en-US"/>
              <a:t>方法返回</a:t>
            </a:r>
          </a:p>
          <a:p>
            <a:pPr lvl="1"/>
            <a:r>
              <a:rPr lang="zh-CN" altLang="en-US"/>
              <a:t> 根据组件扫描发现并创建</a:t>
            </a:r>
          </a:p>
          <a:p>
            <a:r>
              <a:rPr lang="zh-CN" altLang="en-US"/>
              <a:t> 然后</a:t>
            </a:r>
            <a:r>
              <a:rPr lang="en-US" altLang="zh-CN"/>
              <a:t>Spring会</a:t>
            </a:r>
            <a:r>
              <a:rPr lang="zh-CN" altLang="en-US"/>
              <a:t>自动调用这些方法</a:t>
            </a:r>
          </a:p>
          <a:p>
            <a:pPr lvl="1"/>
            <a:r>
              <a:rPr lang="zh-CN" altLang="en-US"/>
              <a:t> 在创建</a:t>
            </a:r>
            <a:r>
              <a:rPr lang="en-US" altLang="zh-CN"/>
              <a:t>Bean的</a:t>
            </a:r>
            <a:r>
              <a:rPr lang="zh-CN" altLang="en-US"/>
              <a:t>过程中</a:t>
            </a:r>
          </a:p>
          <a:p>
            <a:pPr marL="457200" lvl="1" indent="0">
              <a:buNone/>
            </a:pP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关于</a:t>
            </a:r>
            <a:r>
              <a:rPr lang="en-US" altLang="zh-CN">
                <a:sym typeface="+mn-ea"/>
              </a:rPr>
              <a:t>@PostConstruct和@PreDestroy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在</a:t>
            </a:r>
            <a:r>
              <a:rPr lang="en-US" altLang="zh-CN"/>
              <a:t>Setter</a:t>
            </a:r>
            <a:r>
              <a:rPr lang="zh-CN" altLang="en-US"/>
              <a:t>方法被执行之后调用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@PostConstruct</a:t>
            </a:r>
          </a:p>
        </p:txBody>
      </p:sp>
      <p:sp>
        <p:nvSpPr>
          <p:cNvPr id="7" name="矩形 6"/>
          <p:cNvSpPr/>
          <p:nvPr/>
        </p:nvSpPr>
        <p:spPr>
          <a:xfrm>
            <a:off x="968375" y="1979930"/>
            <a:ext cx="10255250" cy="374396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JdbcAccountRepository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private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DataSource 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dataSource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Autowired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void 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setDataSource(DataSource dataSource)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{ </a:t>
            </a: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this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dataSource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= dataSource;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}</a:t>
            </a: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PostConstruct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850A09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void 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populateCache()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{ </a:t>
            </a: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Connection conn = 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dataSource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.getConnection(); </a:t>
            </a: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        // ...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937385" y="5956935"/>
            <a:ext cx="2108200" cy="539750"/>
          </a:xfrm>
          <a:prstGeom prst="roundRect">
            <a:avLst>
              <a:gd name="adj" fmla="val 14522"/>
            </a:avLst>
          </a:prstGeom>
          <a:solidFill>
            <a:srgbClr val="40800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构造方法注入</a:t>
            </a:r>
          </a:p>
        </p:txBody>
      </p:sp>
      <p:sp>
        <p:nvSpPr>
          <p:cNvPr id="3" name="圆角矩形 2"/>
          <p:cNvSpPr/>
          <p:nvPr/>
        </p:nvSpPr>
        <p:spPr>
          <a:xfrm>
            <a:off x="4892675" y="5956935"/>
            <a:ext cx="2108200" cy="539750"/>
          </a:xfrm>
          <a:prstGeom prst="roundRect">
            <a:avLst>
              <a:gd name="adj" fmla="val 14522"/>
            </a:avLst>
          </a:prstGeom>
          <a:solidFill>
            <a:srgbClr val="40800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chemeClr val="bg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Setter</a:t>
            </a:r>
            <a:r>
              <a:rPr lang="zh-CN" altLang="en-US" sz="2000">
                <a:solidFill>
                  <a:schemeClr val="bg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注入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7847965" y="5956935"/>
            <a:ext cx="3389630" cy="539750"/>
          </a:xfrm>
          <a:prstGeom prst="roundRect">
            <a:avLst>
              <a:gd name="adj" fmla="val 14522"/>
            </a:avLst>
          </a:prstGeom>
          <a:solidFill>
            <a:srgbClr val="7030A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调用</a:t>
            </a:r>
            <a:r>
              <a:rPr lang="en-US" altLang="zh-CN" sz="2000">
                <a:solidFill>
                  <a:schemeClr val="bg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@PostConstruct</a:t>
            </a:r>
            <a:r>
              <a:rPr lang="zh-CN" altLang="en-US" sz="2000">
                <a:solidFill>
                  <a:schemeClr val="bg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方法</a:t>
            </a:r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796925" y="6119495"/>
            <a:ext cx="216000" cy="216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/>
          <p:cNvCxnSpPr>
            <a:stCxn id="8" idx="6"/>
            <a:endCxn id="2" idx="1"/>
          </p:cNvCxnSpPr>
          <p:nvPr/>
        </p:nvCxnSpPr>
        <p:spPr>
          <a:xfrm flipV="1">
            <a:off x="1012825" y="6226810"/>
            <a:ext cx="924560" cy="635"/>
          </a:xfrm>
          <a:prstGeom prst="straightConnector1">
            <a:avLst/>
          </a:prstGeom>
          <a:ln w="190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stCxn id="2" idx="3"/>
            <a:endCxn id="3" idx="1"/>
          </p:cNvCxnSpPr>
          <p:nvPr/>
        </p:nvCxnSpPr>
        <p:spPr>
          <a:xfrm>
            <a:off x="4045585" y="6226810"/>
            <a:ext cx="84709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3" idx="3"/>
            <a:endCxn id="6" idx="1"/>
          </p:cNvCxnSpPr>
          <p:nvPr/>
        </p:nvCxnSpPr>
        <p:spPr>
          <a:xfrm>
            <a:off x="7000875" y="6226810"/>
            <a:ext cx="84709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>
            <a:spLocks noChangeAspect="1"/>
          </p:cNvSpPr>
          <p:nvPr/>
        </p:nvSpPr>
        <p:spPr>
          <a:xfrm>
            <a:off x="7847965" y="2666365"/>
            <a:ext cx="432000" cy="432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1</a:t>
            </a:r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6661785" y="5687695"/>
            <a:ext cx="432000" cy="432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1</a:t>
            </a:r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7582535" y="4144010"/>
            <a:ext cx="432000" cy="432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2</a:t>
            </a:r>
          </a:p>
        </p:txBody>
      </p:sp>
      <p:sp>
        <p:nvSpPr>
          <p:cNvPr id="15" name="椭圆 14"/>
          <p:cNvSpPr>
            <a:spLocks noChangeAspect="1"/>
          </p:cNvSpPr>
          <p:nvPr/>
        </p:nvSpPr>
        <p:spPr>
          <a:xfrm>
            <a:off x="11017885" y="5687695"/>
            <a:ext cx="432000" cy="432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</a:rPr>
              <a:t>2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当 </a:t>
            </a:r>
            <a:r>
              <a:rPr lang="en-US" altLang="zh-CN"/>
              <a:t>ConfigurableApplicationContext</a:t>
            </a:r>
            <a:r>
              <a:rPr lang="zh-CN" altLang="en-US"/>
              <a:t>关闭时调用</a:t>
            </a:r>
          </a:p>
          <a:p>
            <a:pPr lvl="1"/>
            <a:r>
              <a:rPr lang="zh-CN" altLang="en-US"/>
              <a:t> 有助于释放资源和“清理”</a:t>
            </a:r>
          </a:p>
          <a:p>
            <a:pPr lvl="1"/>
            <a:r>
              <a:rPr lang="zh-CN" altLang="en-US"/>
              <a:t> 如果是</a:t>
            </a:r>
            <a:r>
              <a:rPr lang="en-US" altLang="zh-CN"/>
              <a:t>prototype</a:t>
            </a:r>
            <a:r>
              <a:rPr lang="zh-CN" altLang="en-US"/>
              <a:t>的</a:t>
            </a:r>
            <a:r>
              <a:rPr lang="en-US" altLang="zh-CN"/>
              <a:t>Bean</a:t>
            </a:r>
            <a:r>
              <a:rPr lang="zh-CN" altLang="en-US"/>
              <a:t>则不会调用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@PreDestroy</a:t>
            </a:r>
          </a:p>
        </p:txBody>
      </p:sp>
      <p:sp>
        <p:nvSpPr>
          <p:cNvPr id="7" name="矩形 6"/>
          <p:cNvSpPr/>
          <p:nvPr/>
        </p:nvSpPr>
        <p:spPr>
          <a:xfrm>
            <a:off x="968375" y="2902585"/>
            <a:ext cx="10255250" cy="126238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ConfigurableApplicationContext </a:t>
            </a:r>
            <a:r>
              <a:rPr lang="en-US" altLang="zh-CN" sz="2000">
                <a:solidFill>
                  <a:srgbClr val="850A09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context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= SpringApplication.run(...);</a:t>
            </a:r>
          </a:p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...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触发调用</a:t>
            </a:r>
            <a:r>
              <a:rPr lang="zh-CN" altLang="en-US" sz="2000" i="1" u="sng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所有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被</a:t>
            </a:r>
            <a:r>
              <a:rPr lang="en-US" altLang="zh-CN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@PreDestroy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注解的方法</a:t>
            </a:r>
            <a:endParaRPr lang="en-US" sz="2000">
              <a:solidFill>
                <a:srgbClr val="326E4C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rgbClr val="850A09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context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.close();</a:t>
            </a:r>
            <a:endParaRPr 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382385" y="4565650"/>
            <a:ext cx="4841240" cy="131953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class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JdbcAccountRepository 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{</a:t>
            </a: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PreDestroy</a:t>
            </a:r>
            <a:endParaRPr lang="en-US" sz="2000" b="1">
              <a:solidFill>
                <a:srgbClr val="326E4C"/>
              </a:solidFill>
              <a:latin typeface="Source Han Sans SC Bold" panose="020B0400000000000000" charset="-122"/>
              <a:ea typeface="Source Han Sans SC Bold" panose="020B0400000000000000" charset="-122"/>
              <a:sym typeface="+mn-ea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       </a:t>
            </a:r>
            <a:r>
              <a:rPr lang="en-US" altLang="zh-CN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void </a:t>
            </a:r>
            <a:r>
              <a:rPr 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flushCache()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 { 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2955290" y="4029075"/>
            <a:ext cx="3867150" cy="105029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圆角矩形 8"/>
          <p:cNvSpPr/>
          <p:nvPr/>
        </p:nvSpPr>
        <p:spPr>
          <a:xfrm>
            <a:off x="2364105" y="4574540"/>
            <a:ext cx="3227705" cy="50482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导致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Spring</a:t>
            </a:r>
            <a:r>
              <a:rPr lang="zh-CN" alt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调用这个方法</a:t>
            </a:r>
          </a:p>
        </p:txBody>
      </p:sp>
      <p:sp>
        <p:nvSpPr>
          <p:cNvPr id="3" name="圆角矩形 2"/>
          <p:cNvSpPr/>
          <p:nvPr/>
        </p:nvSpPr>
        <p:spPr>
          <a:xfrm>
            <a:off x="5296535" y="464820"/>
            <a:ext cx="6057265" cy="838835"/>
          </a:xfrm>
          <a:prstGeom prst="roundRect">
            <a:avLst>
              <a:gd name="adj" fmla="val 14522"/>
            </a:avLst>
          </a:prstGeom>
          <a:solidFill>
            <a:srgbClr val="F2F2F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>
                <a:solidFill>
                  <a:srgbClr val="FF0000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" panose="020B0400000000000000" charset="-122"/>
              </a:rPr>
              <a:t>注意：</a:t>
            </a:r>
            <a:r>
              <a:rPr lang="zh-CN" altLang="en-US" sz="2000">
                <a:solidFill>
                  <a:srgbClr val="FF0000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仅当应用程序</a:t>
            </a:r>
            <a:r>
              <a:rPr lang="zh-CN" altLang="en-US" sz="2000" i="1">
                <a:solidFill>
                  <a:srgbClr val="FF0000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正常</a:t>
            </a:r>
            <a:r>
              <a:rPr lang="zh-CN" altLang="en-US" sz="2000">
                <a:solidFill>
                  <a:srgbClr val="FF0000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关闭时会调用</a:t>
            </a:r>
            <a:r>
              <a:rPr lang="en-US" altLang="zh-CN" sz="2000">
                <a:solidFill>
                  <a:srgbClr val="FF0000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PreDestroy</a:t>
            </a:r>
            <a:r>
              <a:rPr lang="zh-CN" altLang="en-US" sz="2000">
                <a:solidFill>
                  <a:srgbClr val="FF0000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方法，</a:t>
            </a:r>
            <a:r>
              <a:rPr lang="zh-CN" altLang="en-US" sz="2000" i="1">
                <a:solidFill>
                  <a:srgbClr val="FF0000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如果进程意外终止或强制终止则</a:t>
            </a:r>
            <a:r>
              <a:rPr lang="zh-CN" altLang="en-US" sz="2000" b="1" i="1">
                <a:solidFill>
                  <a:srgbClr val="FF0000"/>
                </a:solidFill>
                <a:latin typeface="Source Han Sans SC Bold" panose="020B0400000000000000" charset="-122"/>
                <a:ea typeface="Source Han Sans SC Bold" panose="020B0400000000000000" charset="-122"/>
                <a:cs typeface="Source Han Sans SC" panose="020B0400000000000000" charset="-122"/>
              </a:rPr>
              <a:t>不会调用</a:t>
            </a:r>
            <a:r>
              <a:rPr lang="zh-CN" altLang="en-US" sz="2000">
                <a:solidFill>
                  <a:srgbClr val="FF0000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1303655"/>
            <a:ext cx="10515600" cy="107442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还有一种可选方案，</a:t>
            </a:r>
            <a:r>
              <a:rPr lang="en-US" altLang="zh-CN"/>
              <a:t>@Bean</a:t>
            </a:r>
            <a:r>
              <a:rPr lang="zh-CN" altLang="en-US"/>
              <a:t>注解有属性用于定义这些生命周期方法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使用</a:t>
            </a:r>
            <a:r>
              <a:rPr lang="en-US" altLang="zh-CN"/>
              <a:t>@Bean</a:t>
            </a:r>
            <a:r>
              <a:rPr lang="zh-CN" altLang="en-US"/>
              <a:t>的生命周期方法</a:t>
            </a:r>
          </a:p>
        </p:txBody>
      </p:sp>
      <p:sp>
        <p:nvSpPr>
          <p:cNvPr id="6" name="矩形 5"/>
          <p:cNvSpPr/>
          <p:nvPr/>
        </p:nvSpPr>
        <p:spPr>
          <a:xfrm>
            <a:off x="1339215" y="2378075"/>
            <a:ext cx="8773160" cy="1367790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@Bean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initMethod=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populateCache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, destroyMethod=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flushCache</a:t>
            </a:r>
            <a:r>
              <a:rPr lang="zh-CN" altLang="en-US" sz="2000">
                <a:solidFill>
                  <a:srgbClr val="0000FF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"</a:t>
            </a:r>
            <a:r>
              <a:rPr lang="en-US" altLang="zh-CN" sz="2000" b="1">
                <a:solidFill>
                  <a:srgbClr val="326E4C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)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800002"/>
                </a:solidFill>
                <a:latin typeface="Source Han Sans SC Bold" panose="020B0400000000000000" charset="-122"/>
                <a:ea typeface="Source Han Sans SC Bold" panose="020B0400000000000000" charset="-122"/>
                <a:sym typeface="+mn-ea"/>
              </a:rPr>
              <a:t>public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AccountRepository accountRepository</a:t>
            </a:r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() {                                  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Source Han Sans SC" panose="020B0400000000000000" charset="-122"/>
                <a:ea typeface="Source Han Sans SC" panose="020B0400000000000000" charset="-122"/>
                <a:sym typeface="+mn-ea"/>
              </a:rPr>
              <a:t>        // ...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  <a:p>
            <a:pPr algn="l"/>
            <a:r>
              <a:rPr lang="zh-CN" altLang="en-US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}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</a:endParaRPr>
          </a:p>
        </p:txBody>
      </p:sp>
      <p:sp>
        <p:nvSpPr>
          <p:cNvPr id="2" name="内容占位符 3"/>
          <p:cNvSpPr>
            <a:spLocks noGrp="1"/>
          </p:cNvSpPr>
          <p:nvPr/>
        </p:nvSpPr>
        <p:spPr>
          <a:xfrm>
            <a:off x="838200" y="4045585"/>
            <a:ext cx="10515600" cy="1939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"/>
              <a:defRPr sz="2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1AB9A5"/>
              </a:buClr>
              <a:buFont typeface="Wingdings" panose="05000000000000000000" charset="0"/>
              <a:buChar char="¡"/>
              <a:defRPr sz="24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20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1AB9A5"/>
              </a:buClr>
              <a:buFont typeface="Wingdings" panose="05000000000000000000" charset="0"/>
              <a:buChar char=""/>
              <a:defRPr sz="1800" kern="12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 </a:t>
            </a:r>
            <a:r>
              <a:rPr lang="zh-CN" altLang="en-US"/>
              <a:t>常见使用方式：</a:t>
            </a:r>
          </a:p>
          <a:p>
            <a:pPr lvl="1"/>
            <a:r>
              <a:rPr lang="zh-CN" altLang="en-US"/>
              <a:t> 如果是自己的类，使用</a:t>
            </a:r>
            <a:r>
              <a:rPr lang="en-US" altLang="zh-CN"/>
              <a:t>@PostConstruct/@PreDestroy</a:t>
            </a:r>
          </a:p>
          <a:p>
            <a:pPr lvl="1"/>
            <a:r>
              <a:rPr lang="en-US" altLang="zh-CN"/>
              <a:t> </a:t>
            </a:r>
            <a:r>
              <a:rPr lang="zh-CN" altLang="en-US"/>
              <a:t>如果不是自己写的类，也无法添加注解，只能使用</a:t>
            </a:r>
            <a:r>
              <a:rPr lang="en-US" altLang="zh-CN"/>
              <a:t>@Bean</a:t>
            </a:r>
            <a:r>
              <a:rPr lang="zh-CN" altLang="en-US"/>
              <a:t>的属性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43865" y="1513205"/>
            <a:ext cx="11340000" cy="5040000"/>
          </a:xfrm>
        </p:spPr>
        <p:txBody>
          <a:bodyPr/>
          <a:lstStyle/>
          <a:p>
            <a:r>
              <a:rPr lang="en-US" altLang="zh-CN"/>
              <a:t> </a:t>
            </a:r>
            <a:r>
              <a:rPr lang="zh-CN" altLang="en-US"/>
              <a:t>关闭</a:t>
            </a:r>
            <a:r>
              <a:rPr lang="en-US" altLang="zh-CN"/>
              <a:t>Hooks</a:t>
            </a:r>
          </a:p>
          <a:p>
            <a:pPr lvl="1"/>
            <a:r>
              <a:rPr lang="en-US" altLang="zh-CN"/>
              <a:t> </a:t>
            </a:r>
            <a:r>
              <a:rPr lang="zh-CN" altLang="en-US"/>
              <a:t>当</a:t>
            </a:r>
            <a:r>
              <a:rPr lang="en-US" altLang="zh-CN"/>
              <a:t>JVM</a:t>
            </a:r>
            <a:r>
              <a:rPr lang="zh-CN" altLang="en-US"/>
              <a:t>关闭是自动运行</a:t>
            </a:r>
          </a:p>
          <a:p>
            <a:endParaRPr lang="zh-CN" altLang="en-US"/>
          </a:p>
          <a:p>
            <a:r>
              <a:rPr lang="zh-CN" altLang="en-US"/>
              <a:t> </a:t>
            </a:r>
            <a:r>
              <a:rPr lang="en-US" altLang="zh-CN"/>
              <a:t>SpringApplication.run</a:t>
            </a:r>
          </a:p>
          <a:p>
            <a:pPr lvl="1"/>
            <a:r>
              <a:rPr lang="en-US" altLang="zh-CN"/>
              <a:t> </a:t>
            </a:r>
            <a:r>
              <a:rPr lang="zh-CN" altLang="en-US"/>
              <a:t>自动执行</a:t>
            </a:r>
          </a:p>
          <a:p>
            <a:pPr lvl="1"/>
            <a:r>
              <a:rPr lang="zh-CN" altLang="en-US"/>
              <a:t> 返回一个</a:t>
            </a:r>
            <a:r>
              <a:rPr lang="en-US" altLang="zh-CN"/>
              <a:t>ConfigurableApplicationContext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使用</a:t>
            </a:r>
            <a:r>
              <a:rPr lang="en-US" altLang="zh-CN"/>
              <a:t>JVM</a:t>
            </a:r>
            <a:r>
              <a:rPr lang="zh-CN" altLang="en-US"/>
              <a:t>关闭</a:t>
            </a:r>
            <a:r>
              <a:rPr lang="en-US" altLang="zh-CN"/>
              <a:t>Hook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7250430" y="645795"/>
            <a:ext cx="0" cy="525335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圆角矩形 8"/>
          <p:cNvSpPr/>
          <p:nvPr/>
        </p:nvSpPr>
        <p:spPr>
          <a:xfrm>
            <a:off x="7997825" y="1001395"/>
            <a:ext cx="1923415" cy="932180"/>
          </a:xfrm>
          <a:prstGeom prst="roundRect">
            <a:avLst>
              <a:gd name="adj" fmla="val 14522"/>
            </a:avLst>
          </a:prstGeom>
          <a:solidFill>
            <a:srgbClr val="C2FFC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Configurable</a:t>
            </a:r>
          </a:p>
          <a:p>
            <a:pPr algn="ctr"/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Application</a:t>
            </a:r>
          </a:p>
          <a:p>
            <a:pPr algn="ctr"/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Context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7997825" y="3310890"/>
            <a:ext cx="3227705" cy="1001395"/>
          </a:xfrm>
          <a:prstGeom prst="roundRect">
            <a:avLst>
              <a:gd name="adj" fmla="val 0"/>
            </a:avLst>
          </a:prstGeom>
          <a:solidFill>
            <a:srgbClr val="C2FEF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Source Han Sans SC" panose="020B0400000000000000" charset="-122"/>
              <a:ea typeface="Source Han Sans SC" panose="020B0400000000000000" charset="-122"/>
              <a:cs typeface="Source Han Sans SC" panose="020B0400000000000000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454390" y="3506470"/>
            <a:ext cx="1217930" cy="35814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</a:rPr>
              <a:t>Hook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997825" y="3864610"/>
            <a:ext cx="8959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>
                <a:latin typeface="Source Han Sans SC Regular" panose="020B0400000000000000" charset="-122"/>
                <a:ea typeface="Source Han Sans SC Regular" panose="020B0400000000000000" charset="-122"/>
              </a:rPr>
              <a:t>JVM</a:t>
            </a:r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8450580" y="1922145"/>
            <a:ext cx="11430" cy="138557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V="1">
            <a:off x="9178925" y="3864610"/>
            <a:ext cx="1270" cy="79438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9163685" y="3864610"/>
            <a:ext cx="7353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i="1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</a:rPr>
              <a:t>调用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997825" y="4658995"/>
            <a:ext cx="28244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>
                <a:latin typeface="Source Han Sans SC Regular" panose="020B0400000000000000" charset="-122"/>
                <a:ea typeface="Source Han Sans SC Regular" panose="020B0400000000000000" charset="-122"/>
              </a:rPr>
              <a:t>Shutdown.exit()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7997825" y="2392045"/>
            <a:ext cx="36550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>
                <a:latin typeface="Source Han Sans SC Regular" panose="020B0400000000000000" charset="-122"/>
                <a:ea typeface="Source Han Sans SC Regular" panose="020B0400000000000000" charset="-122"/>
              </a:rPr>
              <a:t>registerShutdownHook()</a:t>
            </a:r>
          </a:p>
        </p:txBody>
      </p:sp>
      <p:cxnSp>
        <p:nvCxnSpPr>
          <p:cNvPr id="14" name="直接箭头连接符 13"/>
          <p:cNvCxnSpPr>
            <a:endCxn id="9" idx="3"/>
          </p:cNvCxnSpPr>
          <p:nvPr/>
        </p:nvCxnSpPr>
        <p:spPr>
          <a:xfrm flipH="1" flipV="1">
            <a:off x="9921240" y="1453515"/>
            <a:ext cx="1854200" cy="508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H="1" flipV="1">
            <a:off x="9672320" y="3683000"/>
            <a:ext cx="2124000" cy="1270"/>
          </a:xfrm>
          <a:prstGeom prst="straightConnector1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11775440" y="1467485"/>
            <a:ext cx="8255" cy="2222500"/>
          </a:xfrm>
          <a:prstGeom prst="straightConnector1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9672320" y="3341370"/>
            <a:ext cx="15532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i="1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</a:rPr>
              <a:t>执行</a:t>
            </a:r>
            <a:r>
              <a:rPr lang="en-US" altLang="zh-CN" sz="1600" i="1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</a:rPr>
              <a:t>Hook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0100945" y="1181100"/>
            <a:ext cx="15532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i="1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</a:rPr>
              <a:t>告之</a:t>
            </a:r>
            <a:r>
              <a:rPr lang="en-US" altLang="zh-CN" sz="1600" i="1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</a:rPr>
              <a:t>Context</a:t>
            </a:r>
          </a:p>
          <a:p>
            <a:pPr algn="ctr"/>
            <a:r>
              <a:rPr lang="zh-CN" altLang="en-US" sz="1600" i="1">
                <a:solidFill>
                  <a:srgbClr val="850A09"/>
                </a:solidFill>
                <a:latin typeface="Source Han Sans SC" panose="020B0400000000000000" charset="-122"/>
                <a:ea typeface="Source Han Sans SC" panose="020B0400000000000000" charset="-122"/>
              </a:rPr>
              <a:t>执行关闭</a:t>
            </a:r>
          </a:p>
        </p:txBody>
      </p:sp>
      <p:sp>
        <p:nvSpPr>
          <p:cNvPr id="19" name="矩形 18"/>
          <p:cNvSpPr/>
          <p:nvPr/>
        </p:nvSpPr>
        <p:spPr>
          <a:xfrm>
            <a:off x="972820" y="5255260"/>
            <a:ext cx="10255250" cy="780415"/>
          </a:xfrm>
          <a:prstGeom prst="rect">
            <a:avLst/>
          </a:prstGeom>
          <a:solidFill>
            <a:srgbClr val="FFFF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ConfigurableApplicationContext </a:t>
            </a:r>
            <a:r>
              <a:rPr lang="en-US" altLang="zh-CN" sz="2000">
                <a:solidFill>
                  <a:srgbClr val="850A09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context </a:t>
            </a:r>
            <a:r>
              <a:rPr lang="en-US" altLang="zh-CN" sz="2000">
                <a:solidFill>
                  <a:schemeClr val="tx1"/>
                </a:solidFill>
                <a:latin typeface="Source Han Sans SC Regular" panose="020B0400000000000000" charset="-122"/>
                <a:ea typeface="Source Han Sans SC Regular" panose="020B0400000000000000" charset="-122"/>
                <a:sym typeface="+mn-ea"/>
              </a:rPr>
              <a:t>= SpringApplication.run(...);</a:t>
            </a:r>
            <a:endParaRPr lang="zh-CN" altLang="en-US" sz="2000">
              <a:solidFill>
                <a:schemeClr val="tx1"/>
              </a:solidFill>
              <a:latin typeface="Source Han Sans SC Regular" panose="020B0400000000000000" charset="-122"/>
              <a:ea typeface="Source Han Sans SC Regular" panose="020B0400000000000000" charset="-122"/>
              <a:sym typeface="+mn-ea"/>
            </a:endParaRPr>
          </a:p>
          <a:p>
            <a:pPr algn="l"/>
            <a:r>
              <a:rPr 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// </a:t>
            </a:r>
            <a:r>
              <a:rPr lang="zh-CN" altLang="en-US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为你注册</a:t>
            </a:r>
            <a:r>
              <a:rPr lang="en-US" altLang="zh-CN" sz="2000">
                <a:solidFill>
                  <a:srgbClr val="326E4C"/>
                </a:solidFill>
                <a:latin typeface="Source Han Sans SC" panose="020B0400000000000000" charset="-122"/>
                <a:ea typeface="Source Han Sans SC" panose="020B0400000000000000" charset="-122"/>
                <a:cs typeface="Source Han Sans SC" panose="020B0400000000000000" charset="-122"/>
                <a:sym typeface="+mn-ea"/>
              </a:rPr>
              <a:t>shutdownHook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mNiMTZiNDliMzkyYzY3MGEyOTZjYjVkYzMyODA5NjA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2030</Words>
  <Application>Microsoft Office PowerPoint</Application>
  <PresentationFormat>宽屏</PresentationFormat>
  <Paragraphs>428</Paragraphs>
  <Slides>34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1" baseType="lpstr">
      <vt:lpstr>Source Han Sans SC</vt:lpstr>
      <vt:lpstr>Source Han Sans SC Bold</vt:lpstr>
      <vt:lpstr>Source Han Sans SC Regular</vt:lpstr>
      <vt:lpstr>Arial</vt:lpstr>
      <vt:lpstr>Calibri</vt:lpstr>
      <vt:lpstr>Wingdings</vt:lpstr>
      <vt:lpstr>Office 主题</vt:lpstr>
      <vt:lpstr>Spring生命周期</vt:lpstr>
      <vt:lpstr>模块目标</vt:lpstr>
      <vt:lpstr>关于@PostConstruct和@PreDestroy</vt:lpstr>
      <vt:lpstr>@PostConstruct和@PreDestroy</vt:lpstr>
      <vt:lpstr>关于@PostConstruct和@PreDestroy</vt:lpstr>
      <vt:lpstr>@PostConstruct</vt:lpstr>
      <vt:lpstr>@PreDestroy</vt:lpstr>
      <vt:lpstr>使用@Bean的生命周期方法</vt:lpstr>
      <vt:lpstr>使用JVM关闭Hook</vt:lpstr>
      <vt:lpstr>议程</vt:lpstr>
      <vt:lpstr>容器生命周期</vt:lpstr>
      <vt:lpstr>议程</vt:lpstr>
      <vt:lpstr>Spring Application Context的生命周期</vt:lpstr>
      <vt:lpstr>Bean初始化步骤</vt:lpstr>
      <vt:lpstr>步骤A：加载并处理Bean的定义</vt:lpstr>
      <vt:lpstr>加载Bean的定义</vt:lpstr>
      <vt:lpstr>BeanFactoryPostProcessor</vt:lpstr>
      <vt:lpstr>BeanFactoryPostProcessor</vt:lpstr>
      <vt:lpstr>BeanFactoryPostProcessor</vt:lpstr>
      <vt:lpstr>BeanFactoryPostProcessor</vt:lpstr>
      <vt:lpstr>步骤B：执行创建Bean</vt:lpstr>
      <vt:lpstr>Bean创建事件时序 -- 单例</vt:lpstr>
      <vt:lpstr>初始化扩展点</vt:lpstr>
      <vt:lpstr>BeanPostProcessor扩展点</vt:lpstr>
      <vt:lpstr>BeanPostProcessor接口</vt:lpstr>
      <vt:lpstr>示例：CustomBeanPostProcessor</vt:lpstr>
      <vt:lpstr>配置生命周期</vt:lpstr>
      <vt:lpstr>Bean初始化步骤</vt:lpstr>
      <vt:lpstr>议程</vt:lpstr>
      <vt:lpstr>Spring Application Context的生命周期</vt:lpstr>
      <vt:lpstr>议程</vt:lpstr>
      <vt:lpstr>Spring Application Context的生命周期</vt:lpstr>
      <vt:lpstr>清理Bean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chengheng</dc:creator>
  <cp:lastModifiedBy>2533897869@qq.com</cp:lastModifiedBy>
  <cp:revision>204</cp:revision>
  <dcterms:created xsi:type="dcterms:W3CDTF">2021-05-21T09:54:00Z</dcterms:created>
  <dcterms:modified xsi:type="dcterms:W3CDTF">2022-07-01T17:19:49Z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2052-11.1.0.11830</vt:lpwstr>
  </property>
  <property fmtid="{D5CDD505-2E9C-101B-9397-08002B2CF9AE}" pid="3" name="ICV">
    <vt:lpwstr>4810B6EB2E6A499CA3FDF8E3AED51F9E</vt:lpwstr>
  </property>
</Properties>
</file>

<file path=docProps/thumbnail.jpeg>
</file>